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660" r:id="rId5"/>
    <p:sldMasterId id="2147483674" r:id="rId6"/>
    <p:sldMasterId id="2147483648" r:id="rId7"/>
    <p:sldMasterId id="2147483690" r:id="rId8"/>
    <p:sldMasterId id="2147483702" r:id="rId9"/>
  </p:sldMasterIdLst>
  <p:notesMasterIdLst>
    <p:notesMasterId r:id="rId46"/>
  </p:notesMasterIdLst>
  <p:sldIdLst>
    <p:sldId id="256" r:id="rId10"/>
    <p:sldId id="2155" r:id="rId11"/>
    <p:sldId id="2156" r:id="rId12"/>
    <p:sldId id="260" r:id="rId13"/>
    <p:sldId id="2043" r:id="rId14"/>
    <p:sldId id="258" r:id="rId15"/>
    <p:sldId id="2174" r:id="rId16"/>
    <p:sldId id="2178" r:id="rId17"/>
    <p:sldId id="2179" r:id="rId18"/>
    <p:sldId id="262" r:id="rId19"/>
    <p:sldId id="263" r:id="rId20"/>
    <p:sldId id="267" r:id="rId21"/>
    <p:sldId id="290" r:id="rId22"/>
    <p:sldId id="285" r:id="rId23"/>
    <p:sldId id="264" r:id="rId24"/>
    <p:sldId id="268" r:id="rId25"/>
    <p:sldId id="265" r:id="rId26"/>
    <p:sldId id="269" r:id="rId27"/>
    <p:sldId id="295" r:id="rId28"/>
    <p:sldId id="266" r:id="rId29"/>
    <p:sldId id="270" r:id="rId30"/>
    <p:sldId id="296" r:id="rId31"/>
    <p:sldId id="286" r:id="rId32"/>
    <p:sldId id="287" r:id="rId33"/>
    <p:sldId id="273" r:id="rId34"/>
    <p:sldId id="288" r:id="rId35"/>
    <p:sldId id="276" r:id="rId36"/>
    <p:sldId id="297" r:id="rId37"/>
    <p:sldId id="2176" r:id="rId38"/>
    <p:sldId id="2169" r:id="rId39"/>
    <p:sldId id="2170" r:id="rId40"/>
    <p:sldId id="2171" r:id="rId41"/>
    <p:sldId id="2180" r:id="rId42"/>
    <p:sldId id="291" r:id="rId43"/>
    <p:sldId id="2172" r:id="rId44"/>
    <p:sldId id="2173" r:id="rId45"/>
  </p:sldIdLst>
  <p:sldSz cx="9144000" cy="5143500" type="screen16x9"/>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emens Steinbock" initials="CS" lastIdx="10" clrIdx="0">
    <p:extLst>
      <p:ext uri="{19B8F6BF-5375-455C-9EA6-DF929625EA0E}">
        <p15:presenceInfo xmlns:p15="http://schemas.microsoft.com/office/powerpoint/2012/main" userId="ddbf4e62fc8ebc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FDF"/>
    <a:srgbClr val="0A2E6F"/>
    <a:srgbClr val="553278"/>
    <a:srgbClr val="002D73"/>
    <a:srgbClr val="646569"/>
    <a:srgbClr val="007681"/>
    <a:srgbClr val="1F3261"/>
    <a:srgbClr val="45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58" autoAdjust="0"/>
    <p:restoredTop sz="97155" autoAdjust="0"/>
  </p:normalViewPr>
  <p:slideViewPr>
    <p:cSldViewPr>
      <p:cViewPr varScale="1">
        <p:scale>
          <a:sx n="156" d="100"/>
          <a:sy n="156" d="100"/>
        </p:scale>
        <p:origin x="156" y="1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6906"/>
    </p:cViewPr>
  </p:sorterViewPr>
  <p:notesViewPr>
    <p:cSldViewPr>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Garamond" panose="02020404030301010803"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Garamond" panose="02020404030301010803" pitchFamily="18" charset="0"/>
              </a:defRPr>
            </a:lvl1pPr>
          </a:lstStyle>
          <a:p>
            <a:fld id="{CF2C164A-7038-42D0-953C-2EB4816D4C81}" type="datetimeFigureOut">
              <a:rPr lang="en-US" smtClean="0"/>
              <a:pPr/>
              <a:t>11/22/2021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Garamond" panose="02020404030301010803"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Garamond" panose="02020404030301010803" pitchFamily="18" charset="0"/>
              </a:defRPr>
            </a:lvl1pPr>
          </a:lstStyle>
          <a:p>
            <a:fld id="{F6DA9C80-B631-4EC4-8253-F63CFD0157DF}" type="slidenum">
              <a:rPr lang="en-US" smtClean="0"/>
              <a:pPr/>
              <a:t>‹#›</a:t>
            </a:fld>
            <a:endParaRPr lang="en-US" dirty="0"/>
          </a:p>
        </p:txBody>
      </p:sp>
    </p:spTree>
    <p:extLst>
      <p:ext uri="{BB962C8B-B14F-4D97-AF65-F5344CB8AC3E}">
        <p14:creationId xmlns:p14="http://schemas.microsoft.com/office/powerpoint/2010/main" val="194335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aramond" panose="02020404030301010803"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1</a:t>
            </a:fld>
            <a:endParaRPr lang="en-US" dirty="0"/>
          </a:p>
        </p:txBody>
      </p:sp>
    </p:spTree>
    <p:extLst>
      <p:ext uri="{BB962C8B-B14F-4D97-AF65-F5344CB8AC3E}">
        <p14:creationId xmlns:p14="http://schemas.microsoft.com/office/powerpoint/2010/main" val="275478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12</a:t>
            </a:fld>
            <a:endParaRPr lang="en-US"/>
          </a:p>
        </p:txBody>
      </p:sp>
    </p:spTree>
    <p:extLst>
      <p:ext uri="{BB962C8B-B14F-4D97-AF65-F5344CB8AC3E}">
        <p14:creationId xmlns:p14="http://schemas.microsoft.com/office/powerpoint/2010/main" val="3334424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13</a:t>
            </a:fld>
            <a:endParaRPr lang="en-US"/>
          </a:p>
        </p:txBody>
      </p:sp>
    </p:spTree>
    <p:extLst>
      <p:ext uri="{BB962C8B-B14F-4D97-AF65-F5344CB8AC3E}">
        <p14:creationId xmlns:p14="http://schemas.microsoft.com/office/powerpoint/2010/main" val="1142958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EC30F2-BA7D-47B9-8382-190F49DB24B5}" type="slidenum">
              <a:rPr lang="en-US" smtClean="0"/>
              <a:t>14</a:t>
            </a:fld>
            <a:endParaRPr lang="en-US"/>
          </a:p>
        </p:txBody>
      </p:sp>
    </p:spTree>
    <p:extLst>
      <p:ext uri="{BB962C8B-B14F-4D97-AF65-F5344CB8AC3E}">
        <p14:creationId xmlns:p14="http://schemas.microsoft.com/office/powerpoint/2010/main" val="344188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15</a:t>
            </a:fld>
            <a:endParaRPr lang="en-US"/>
          </a:p>
        </p:txBody>
      </p:sp>
    </p:spTree>
    <p:extLst>
      <p:ext uri="{BB962C8B-B14F-4D97-AF65-F5344CB8AC3E}">
        <p14:creationId xmlns:p14="http://schemas.microsoft.com/office/powerpoint/2010/main" val="36385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16</a:t>
            </a:fld>
            <a:endParaRPr lang="en-US"/>
          </a:p>
        </p:txBody>
      </p:sp>
    </p:spTree>
    <p:extLst>
      <p:ext uri="{BB962C8B-B14F-4D97-AF65-F5344CB8AC3E}">
        <p14:creationId xmlns:p14="http://schemas.microsoft.com/office/powerpoint/2010/main" val="3773582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17</a:t>
            </a:fld>
            <a:endParaRPr lang="en-US"/>
          </a:p>
        </p:txBody>
      </p:sp>
    </p:spTree>
    <p:extLst>
      <p:ext uri="{BB962C8B-B14F-4D97-AF65-F5344CB8AC3E}">
        <p14:creationId xmlns:p14="http://schemas.microsoft.com/office/powerpoint/2010/main" val="3325190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18</a:t>
            </a:fld>
            <a:endParaRPr lang="en-US"/>
          </a:p>
        </p:txBody>
      </p:sp>
    </p:spTree>
    <p:extLst>
      <p:ext uri="{BB962C8B-B14F-4D97-AF65-F5344CB8AC3E}">
        <p14:creationId xmlns:p14="http://schemas.microsoft.com/office/powerpoint/2010/main" val="318914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19</a:t>
            </a:fld>
            <a:endParaRPr lang="en-US"/>
          </a:p>
        </p:txBody>
      </p:sp>
    </p:spTree>
    <p:extLst>
      <p:ext uri="{BB962C8B-B14F-4D97-AF65-F5344CB8AC3E}">
        <p14:creationId xmlns:p14="http://schemas.microsoft.com/office/powerpoint/2010/main" val="78781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20</a:t>
            </a:fld>
            <a:endParaRPr lang="en-US"/>
          </a:p>
        </p:txBody>
      </p:sp>
    </p:spTree>
    <p:extLst>
      <p:ext uri="{BB962C8B-B14F-4D97-AF65-F5344CB8AC3E}">
        <p14:creationId xmlns:p14="http://schemas.microsoft.com/office/powerpoint/2010/main" val="229735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21</a:t>
            </a:fld>
            <a:endParaRPr lang="en-US"/>
          </a:p>
        </p:txBody>
      </p:sp>
    </p:spTree>
    <p:extLst>
      <p:ext uri="{BB962C8B-B14F-4D97-AF65-F5344CB8AC3E}">
        <p14:creationId xmlns:p14="http://schemas.microsoft.com/office/powerpoint/2010/main" val="968746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Here are several functions of Zoom, the chat box can be found in the bottom center of your screen as shown here. And the mute button can be found in the bottom left corner of your screen.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37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22</a:t>
            </a:fld>
            <a:endParaRPr lang="en-US"/>
          </a:p>
        </p:txBody>
      </p:sp>
    </p:spTree>
    <p:extLst>
      <p:ext uri="{BB962C8B-B14F-4D97-AF65-F5344CB8AC3E}">
        <p14:creationId xmlns:p14="http://schemas.microsoft.com/office/powerpoint/2010/main" val="169100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23</a:t>
            </a:fld>
            <a:endParaRPr lang="en-US"/>
          </a:p>
        </p:txBody>
      </p:sp>
    </p:spTree>
    <p:extLst>
      <p:ext uri="{BB962C8B-B14F-4D97-AF65-F5344CB8AC3E}">
        <p14:creationId xmlns:p14="http://schemas.microsoft.com/office/powerpoint/2010/main" val="2755851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24</a:t>
            </a:fld>
            <a:endParaRPr lang="en-US"/>
          </a:p>
        </p:txBody>
      </p:sp>
    </p:spTree>
    <p:extLst>
      <p:ext uri="{BB962C8B-B14F-4D97-AF65-F5344CB8AC3E}">
        <p14:creationId xmlns:p14="http://schemas.microsoft.com/office/powerpoint/2010/main" val="3958390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25</a:t>
            </a:fld>
            <a:endParaRPr lang="en-US"/>
          </a:p>
        </p:txBody>
      </p:sp>
    </p:spTree>
    <p:extLst>
      <p:ext uri="{BB962C8B-B14F-4D97-AF65-F5344CB8AC3E}">
        <p14:creationId xmlns:p14="http://schemas.microsoft.com/office/powerpoint/2010/main" val="3437511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26</a:t>
            </a:fld>
            <a:endParaRPr lang="en-US"/>
          </a:p>
        </p:txBody>
      </p:sp>
    </p:spTree>
    <p:extLst>
      <p:ext uri="{BB962C8B-B14F-4D97-AF65-F5344CB8AC3E}">
        <p14:creationId xmlns:p14="http://schemas.microsoft.com/office/powerpoint/2010/main" val="3321587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27</a:t>
            </a:fld>
            <a:endParaRPr lang="en-US"/>
          </a:p>
        </p:txBody>
      </p:sp>
    </p:spTree>
    <p:extLst>
      <p:ext uri="{BB962C8B-B14F-4D97-AF65-F5344CB8AC3E}">
        <p14:creationId xmlns:p14="http://schemas.microsoft.com/office/powerpoint/2010/main" val="1439978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28</a:t>
            </a:fld>
            <a:endParaRPr lang="en-US"/>
          </a:p>
        </p:txBody>
      </p:sp>
    </p:spTree>
    <p:extLst>
      <p:ext uri="{BB962C8B-B14F-4D97-AF65-F5344CB8AC3E}">
        <p14:creationId xmlns:p14="http://schemas.microsoft.com/office/powerpoint/2010/main" val="807245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helpful was today’s session to learn about quality improvement? </a:t>
            </a:r>
          </a:p>
          <a:p>
            <a:r>
              <a:rPr lang="en-US" sz="1200" kern="0" dirty="0"/>
              <a:t>[1-not at all helpful, 2-not so helpful, 3-somewhat helpful, 4-very helpful, 5-extremely helpful]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492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engaged were you in today’s session? </a:t>
            </a:r>
          </a:p>
          <a:p>
            <a:r>
              <a:rPr lang="en-US" sz="1200" kern="0" dirty="0"/>
              <a:t>[not at all engaged, 2-rarely engaged, 3-somewhat engaged, 4-engaged, 5-extremely engaged]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204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likely will you implement the lessons learned of this session when working with your programs? </a:t>
            </a:r>
          </a:p>
          <a:p>
            <a:r>
              <a:rPr lang="en-US" sz="1200" kern="0" dirty="0"/>
              <a:t>[1-very unlikely, 2-somewhat unlikely, 3-neither likely nor unlikely, 4-somewhat likely, 5-very likely]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76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the following best practices in mind for todays webinar:</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4</a:t>
            </a:fld>
            <a:endParaRPr lang="en-US" dirty="0"/>
          </a:p>
        </p:txBody>
      </p:sp>
    </p:spTree>
    <p:extLst>
      <p:ext uri="{BB962C8B-B14F-4D97-AF65-F5344CB8AC3E}">
        <p14:creationId xmlns:p14="http://schemas.microsoft.com/office/powerpoint/2010/main" val="2507118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34</a:t>
            </a:fld>
            <a:endParaRPr lang="en-US"/>
          </a:p>
        </p:txBody>
      </p:sp>
    </p:spTree>
    <p:extLst>
      <p:ext uri="{BB962C8B-B14F-4D97-AF65-F5344CB8AC3E}">
        <p14:creationId xmlns:p14="http://schemas.microsoft.com/office/powerpoint/2010/main" val="1176980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330622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dirty="0"/>
              <a:t>Please note that CQII will take screenshots from our Zoom sessions and you allow us to use them on our websites and social media postings.</a:t>
            </a:r>
          </a:p>
          <a:p>
            <a:endParaRPr lang="en-US" dirty="0"/>
          </a:p>
          <a:p>
            <a:r>
              <a:rPr lang="en-US" dirty="0"/>
              <a:t>You individual names will NOT be used to identify you, unless you sign the appropriate release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360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6</a:t>
            </a:fld>
            <a:endParaRPr lang="en-US"/>
          </a:p>
        </p:txBody>
      </p:sp>
    </p:spTree>
    <p:extLst>
      <p:ext uri="{BB962C8B-B14F-4D97-AF65-F5344CB8AC3E}">
        <p14:creationId xmlns:p14="http://schemas.microsoft.com/office/powerpoint/2010/main" val="265250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8</a:t>
            </a:fld>
            <a:endParaRPr lang="en-US"/>
          </a:p>
        </p:txBody>
      </p:sp>
    </p:spTree>
    <p:extLst>
      <p:ext uri="{BB962C8B-B14F-4D97-AF65-F5344CB8AC3E}">
        <p14:creationId xmlns:p14="http://schemas.microsoft.com/office/powerpoint/2010/main" val="385159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9</a:t>
            </a:fld>
            <a:endParaRPr lang="en-US"/>
          </a:p>
        </p:txBody>
      </p:sp>
    </p:spTree>
    <p:extLst>
      <p:ext uri="{BB962C8B-B14F-4D97-AF65-F5344CB8AC3E}">
        <p14:creationId xmlns:p14="http://schemas.microsoft.com/office/powerpoint/2010/main" val="233918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10</a:t>
            </a:fld>
            <a:endParaRPr lang="en-US"/>
          </a:p>
        </p:txBody>
      </p:sp>
    </p:spTree>
    <p:extLst>
      <p:ext uri="{BB962C8B-B14F-4D97-AF65-F5344CB8AC3E}">
        <p14:creationId xmlns:p14="http://schemas.microsoft.com/office/powerpoint/2010/main" val="23698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C30F2-BA7D-47B9-8382-190F49DB24B5}" type="slidenum">
              <a:rPr lang="en-US" smtClean="0"/>
              <a:t>11</a:t>
            </a:fld>
            <a:endParaRPr lang="en-US"/>
          </a:p>
        </p:txBody>
      </p:sp>
    </p:spTree>
    <p:extLst>
      <p:ext uri="{BB962C8B-B14F-4D97-AF65-F5344CB8AC3E}">
        <p14:creationId xmlns:p14="http://schemas.microsoft.com/office/powerpoint/2010/main" val="189091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0" i="0"/>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0695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0" i="0"/>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9815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887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lvl1pPr>
              <a:defRPr b="0" i="0"/>
            </a:lvl1pPr>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97773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515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aramond" panose="02020404030301010803" pitchFamily="18" charset="0"/>
              </a:defRPr>
            </a:lvl1pPr>
          </a:lstStyle>
          <a:p>
            <a:endParaRPr lang="en-US" dirty="0"/>
          </a:p>
        </p:txBody>
      </p:sp>
      <p:sp>
        <p:nvSpPr>
          <p:cNvPr id="3" name="Content Placeholder 2"/>
          <p:cNvSpPr>
            <a:spLocks noGrp="1"/>
          </p:cNvSpPr>
          <p:nvPr>
            <p:ph idx="1"/>
          </p:nvPr>
        </p:nvSpPr>
        <p:spPr/>
        <p:txBody>
          <a:bodyPr/>
          <a:lstStyle>
            <a:lvl1pPr>
              <a:defRPr b="0" i="0">
                <a:latin typeface="Garamond" panose="02020404030301010803" pitchFamily="18" charset="0"/>
              </a:defRPr>
            </a:lvl1pPr>
            <a:lvl2pPr marL="914400" indent="-457200">
              <a:buFont typeface="Arial" panose="020B0604020202020204" pitchFamily="34" charset="0"/>
              <a:buChar char="•"/>
              <a:defRPr sz="2800" b="0" i="0">
                <a:latin typeface="Garamond" panose="02020404030301010803" pitchFamily="18" charset="0"/>
              </a:defRPr>
            </a:lvl2pPr>
            <a:lvl3pPr>
              <a:defRPr sz="2000" b="0" i="0">
                <a:latin typeface="Garamond" panose="02020404030301010803" pitchFamily="18" charset="0"/>
              </a:defRPr>
            </a:lvl3pPr>
            <a:lvl4pPr>
              <a:defRPr sz="1600" b="0" i="0">
                <a:latin typeface="Garamond" panose="02020404030301010803" pitchFamily="18" charset="0"/>
              </a:defRPr>
            </a:lvl4pPr>
            <a:lvl5pPr>
              <a:defRPr sz="1400" b="0" i="0">
                <a:latin typeface="Garamond" panose="02020404030301010803" pitchFamily="18" charset="0"/>
              </a:defRPr>
            </a:lvl5pPr>
          </a:lstStyle>
          <a:p>
            <a:pPr lvl="1"/>
            <a:endParaRPr lang="en-US" dirty="0"/>
          </a:p>
          <a:p>
            <a:pPr lvl="1"/>
            <a:endParaRPr lang="en-US" dirty="0"/>
          </a:p>
          <a:p>
            <a:pPr lvl="1"/>
            <a:r>
              <a:rPr lang="en-US" dirty="0"/>
              <a:t>First level </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7913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286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56421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318661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32275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79627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59521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46419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245136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257928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57852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44388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2588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5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b="0" i="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b="0"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4985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04300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0" i="0" cap="all"/>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b="0" i="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07622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38359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4455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404872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1160181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tags" Target="../tags/tag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fld id="{9AE51E1D-7280-49D6-A2E2-CE63FE17EF16}" type="datetimeFigureOut">
              <a:rPr lang="en-US" smtClean="0"/>
              <a:pPr/>
              <a:t>11/22/2021</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8BACAC6D-BD82-4571-9E34-C1EFF11A946D}" type="slidenum">
              <a:rPr lang="en-US" smtClean="0"/>
              <a:pPr/>
              <a:t>‹#›</a:t>
            </a:fld>
            <a:endParaRPr lang="en-US" dirty="0"/>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8" name="Rectangle 7"/>
          <p:cNvSpPr/>
          <p:nvPr userDrawn="1"/>
        </p:nvSpPr>
        <p:spPr>
          <a:xfrm>
            <a:off x="0" y="3714750"/>
            <a:ext cx="9144000" cy="76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0" i="0" dirty="0">
              <a:solidFill>
                <a:schemeClr val="bg1"/>
              </a:solidFill>
              <a:latin typeface="Garamond" panose="02020404030301010803" pitchFamily="18"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400" y="361950"/>
            <a:ext cx="3196702" cy="813816"/>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solidFill>
                  <a:srgbClr val="002D73"/>
                </a:solidFill>
                <a:latin typeface="Garamond" panose="02020404030301010803" pitchFamily="18" charset="0"/>
              </a:rPr>
              <a:pPr/>
              <a:t>‹#›</a:t>
            </a:fld>
            <a:endParaRPr lang="en-US" sz="1200" b="0" i="0" dirty="0">
              <a:solidFill>
                <a:srgbClr val="002D73"/>
              </a:solidFill>
              <a:latin typeface="Garamond" panose="02020404030301010803" pitchFamily="18"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A7754AA7-8025-408E-B296-E2B43FE08638}" type="slidenum">
              <a:rPr lang="en-US" smtClean="0"/>
              <a:pPr/>
              <a:t>‹#›</a:t>
            </a:fld>
            <a:endParaRPr lang="en-US" dirty="0"/>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custDataLst>
      <p:tags r:id="rId13"/>
    </p:custDataLst>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Garamond" panose="02020404030301010803"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Garamond" panose="02020404030301010803"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Garamond" panose="02020404030301010803"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24"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25" name="Rectangle 24"/>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custDataLst>
      <p:tags r:id="rId4"/>
    </p:custDataLst>
    <p:extLst>
      <p:ext uri="{BB962C8B-B14F-4D97-AF65-F5344CB8AC3E}">
        <p14:creationId xmlns:p14="http://schemas.microsoft.com/office/powerpoint/2010/main" val="3484135281"/>
      </p:ext>
    </p:extLst>
  </p:cSld>
  <p:clrMap bg1="lt1" tx1="dk1" bg2="lt2" tx2="dk2" accent1="accent1" accent2="accent2" accent3="accent3" accent4="accent4" accent5="accent5" accent6="accent6" hlink="hlink" folHlink="folHlink"/>
  <p:sldLayoutIdLst>
    <p:sldLayoutId id="2147483655" r:id="rId1"/>
    <p:sldLayoutId id="2147483688"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dirty="0"/>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919604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138026240"/>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35.xml"/><Relationship Id="rId4" Type="http://schemas.openxmlformats.org/officeDocument/2006/relationships/image" Target="../media/image9.tif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36.xml"/><Relationship Id="rId4"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37.xml"/><Relationship Id="rId4" Type="http://schemas.openxmlformats.org/officeDocument/2006/relationships/image" Target="../media/image11.tif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hyperlink" Target="https://deming.org/uploads/paper/PDSA_History_Ron_Moen.pdf" TargetMode="External"/><Relationship Id="rId5" Type="http://schemas.openxmlformats.org/officeDocument/2006/relationships/hyperlink" Target="https://targethiv.org/library/mfipdsa-worksheet" TargetMode="External"/><Relationship Id="rId4" Type="http://schemas.openxmlformats.org/officeDocument/2006/relationships/hyperlink" Target="https://www.youtube.com/watch?v=gEbV1yg0LwU"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92655CB-3481-469A-AEAA-23A0DE3BF45F}"/>
              </a:ext>
            </a:extLst>
          </p:cNvPr>
          <p:cNvSpPr txBox="1">
            <a:spLocks noChangeArrowheads="1"/>
          </p:cNvSpPr>
          <p:nvPr/>
        </p:nvSpPr>
        <p:spPr bwMode="auto">
          <a:xfrm>
            <a:off x="-1" y="1393617"/>
            <a:ext cx="9144001" cy="1701353"/>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0488" tIns="44450" rIns="90488" bIns="4445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ct val="20000"/>
              </a:spcBef>
              <a:buClr>
                <a:srgbClr val="FF0000"/>
              </a:buClr>
              <a:defRPr/>
            </a:pPr>
            <a:r>
              <a:rPr lang="en-US" altLang="en-US" sz="3600" b="1" dirty="0">
                <a:solidFill>
                  <a:srgbClr val="FF0000"/>
                </a:solidFill>
                <a:effectLst>
                  <a:outerShdw blurRad="38100" dist="38100" dir="2700000" algn="tl">
                    <a:srgbClr val="000000">
                      <a:alpha val="43137"/>
                    </a:srgbClr>
                  </a:outerShdw>
                </a:effectLst>
              </a:rPr>
              <a:t>Part B Webinar Series Presentation:</a:t>
            </a:r>
            <a:br>
              <a:rPr lang="en-US" altLang="en-US" sz="3600" b="1" dirty="0">
                <a:solidFill>
                  <a:srgbClr val="FF0000"/>
                </a:solidFill>
                <a:effectLst>
                  <a:outerShdw blurRad="38100" dist="38100" dir="2700000" algn="tl">
                    <a:srgbClr val="000000">
                      <a:alpha val="43137"/>
                    </a:srgbClr>
                  </a:outerShdw>
                </a:effectLst>
              </a:rPr>
            </a:br>
            <a:r>
              <a:rPr lang="en-US" altLang="en-US" sz="3600" b="1" dirty="0">
                <a:solidFill>
                  <a:srgbClr val="FF0000"/>
                </a:solidFill>
                <a:effectLst>
                  <a:outerShdw blurRad="38100" dist="38100" dir="2700000" algn="tl">
                    <a:srgbClr val="000000">
                      <a:alpha val="43137"/>
                    </a:srgbClr>
                  </a:outerShdw>
                </a:effectLst>
                <a:latin typeface="+mn-lt"/>
              </a:rPr>
              <a:t>Choosing an Improvement Project – Part 2</a:t>
            </a:r>
            <a:br>
              <a:rPr lang="en-US" altLang="en-US" sz="3600" b="1" dirty="0">
                <a:solidFill>
                  <a:srgbClr val="FF0000"/>
                </a:solidFill>
                <a:effectLst>
                  <a:outerShdw blurRad="38100" dist="38100" dir="2700000" algn="tl">
                    <a:srgbClr val="000000">
                      <a:alpha val="43137"/>
                    </a:srgbClr>
                  </a:outerShdw>
                </a:effectLst>
                <a:latin typeface="+mn-lt"/>
              </a:rPr>
            </a:br>
            <a:endParaRPr lang="en-US" altLang="en-US" sz="3600" kern="0" dirty="0">
              <a:solidFill>
                <a:srgbClr val="FF0000"/>
              </a:solidFill>
              <a:effectLst>
                <a:outerShdw blurRad="38100" dist="38100" dir="2700000" algn="tl">
                  <a:srgbClr val="000000">
                    <a:alpha val="43137"/>
                  </a:srgbClr>
                </a:outerShdw>
              </a:effectLst>
              <a:latin typeface="+mn-lt"/>
            </a:endParaRPr>
          </a:p>
        </p:txBody>
      </p:sp>
      <p:sp>
        <p:nvSpPr>
          <p:cNvPr id="5" name="Subtitle 2">
            <a:extLst>
              <a:ext uri="{FF2B5EF4-FFF2-40B4-BE49-F238E27FC236}">
                <a16:creationId xmlns:a16="http://schemas.microsoft.com/office/drawing/2014/main" id="{A7C4B101-50C0-4A6F-937B-9E066F0B952A}"/>
              </a:ext>
            </a:extLst>
          </p:cNvPr>
          <p:cNvSpPr txBox="1">
            <a:spLocks/>
          </p:cNvSpPr>
          <p:nvPr/>
        </p:nvSpPr>
        <p:spPr>
          <a:xfrm>
            <a:off x="0" y="2724150"/>
            <a:ext cx="9144000" cy="9290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ctr" fontAlgn="auto">
              <a:spcAft>
                <a:spcPts val="0"/>
              </a:spcAft>
              <a:defRPr/>
            </a:pPr>
            <a:r>
              <a:rPr lang="en-US" sz="2800" b="1" dirty="0">
                <a:solidFill>
                  <a:srgbClr val="000000"/>
                </a:solidFill>
                <a:latin typeface="Garamond" panose="02020404030301010803" pitchFamily="18" charset="0"/>
              </a:rPr>
              <a:t>Tue, Sep 14 at 10am ET (1 hour)</a:t>
            </a:r>
          </a:p>
        </p:txBody>
      </p:sp>
    </p:spTree>
    <p:custDataLst>
      <p:tags r:id="rId1"/>
    </p:custDataLst>
    <p:extLst>
      <p:ext uri="{BB962C8B-B14F-4D97-AF65-F5344CB8AC3E}">
        <p14:creationId xmlns:p14="http://schemas.microsoft.com/office/powerpoint/2010/main" val="20678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Understanding the PDSA Cycles</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fontScale="70000" lnSpcReduction="20000"/>
          </a:bodyPr>
          <a:lstStyle/>
          <a:p>
            <a:r>
              <a:rPr lang="en-US" dirty="0"/>
              <a:t>The PDSA Cycles start with small tests and ramps up to bigger tests </a:t>
            </a:r>
          </a:p>
          <a:p>
            <a:r>
              <a:rPr lang="en-US" dirty="0"/>
              <a:t>After each test, see if your result matches your hypothesis</a:t>
            </a:r>
          </a:p>
          <a:p>
            <a:r>
              <a:rPr lang="en-US" dirty="0"/>
              <a:t>Implement another test based on the results of the prior test</a:t>
            </a:r>
          </a:p>
          <a:p>
            <a:pPr lvl="1"/>
            <a:r>
              <a:rPr lang="en-US" dirty="0"/>
              <a:t>If successful, increase the number of clients or days or providers, or whatever is needed to expand the scope of the test</a:t>
            </a:r>
          </a:p>
          <a:p>
            <a:pPr lvl="1"/>
            <a:r>
              <a:rPr lang="en-US" dirty="0"/>
              <a:t>If not successful, tweak your test and try again with a small sample</a:t>
            </a:r>
          </a:p>
          <a:p>
            <a:pPr lvl="1"/>
            <a:r>
              <a:rPr lang="en-US" dirty="0"/>
              <a:t>Don’t be afraid to abandon the idea if continuous testing doesn’t match the hypothesis</a:t>
            </a:r>
          </a:p>
          <a:p>
            <a:r>
              <a:rPr lang="en-US" dirty="0"/>
              <a:t>Each test of the change helps </a:t>
            </a:r>
            <a:r>
              <a:rPr lang="en-US" sz="3100" dirty="0"/>
              <a:t>to improve your ability to reach your goal by adjusting the intervention according to what you learned</a:t>
            </a:r>
          </a:p>
        </p:txBody>
      </p:sp>
    </p:spTree>
    <p:custDataLst>
      <p:tags r:id="rId1"/>
    </p:custDataLst>
    <p:extLst>
      <p:ext uri="{BB962C8B-B14F-4D97-AF65-F5344CB8AC3E}">
        <p14:creationId xmlns:p14="http://schemas.microsoft.com/office/powerpoint/2010/main" val="397986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Step 1: PLAN</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lnSpcReduction="10000"/>
          </a:bodyPr>
          <a:lstStyle/>
          <a:p>
            <a:r>
              <a:rPr lang="en-US" sz="2400" dirty="0"/>
              <a:t>State the objective of the test</a:t>
            </a:r>
          </a:p>
          <a:p>
            <a:r>
              <a:rPr lang="en-US" sz="2400" dirty="0"/>
              <a:t>Choose the team and clarify roles: Who will do what, when, why and where?</a:t>
            </a:r>
          </a:p>
          <a:p>
            <a:r>
              <a:rPr lang="en-US" sz="2400" dirty="0"/>
              <a:t>Your hypothesis makes a prediction about what will happen (ours was: </a:t>
            </a:r>
            <a:r>
              <a:rPr lang="en-US" sz="2400" i="1" dirty="0"/>
              <a:t>If we lower the no-show rates, then our viral suppression will increase</a:t>
            </a:r>
            <a:r>
              <a:rPr lang="en-US" sz="2400" dirty="0"/>
              <a:t>)</a:t>
            </a:r>
          </a:p>
          <a:p>
            <a:r>
              <a:rPr lang="en-US" sz="2400" dirty="0"/>
              <a:t>Determine your first test population – start small</a:t>
            </a:r>
          </a:p>
          <a:p>
            <a:r>
              <a:rPr lang="en-US" sz="2400" dirty="0"/>
              <a:t>Document each test – leave an audit trail for this project and a teaching aid for future projects</a:t>
            </a:r>
          </a:p>
          <a:p>
            <a:endParaRPr lang="en-US" sz="2400" dirty="0"/>
          </a:p>
        </p:txBody>
      </p:sp>
    </p:spTree>
    <p:custDataLst>
      <p:tags r:id="rId1"/>
    </p:custDataLst>
    <p:extLst>
      <p:ext uri="{BB962C8B-B14F-4D97-AF65-F5344CB8AC3E}">
        <p14:creationId xmlns:p14="http://schemas.microsoft.com/office/powerpoint/2010/main" val="4109028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358774"/>
            <a:ext cx="8229600" cy="1146176"/>
          </a:xfrm>
        </p:spPr>
        <p:txBody>
          <a:bodyPr>
            <a:normAutofit/>
          </a:bodyPr>
          <a:lstStyle/>
          <a:p>
            <a:r>
              <a:rPr lang="en-US" sz="3200" dirty="0"/>
              <a:t>PLAN Cycle Example</a:t>
            </a:r>
            <a:br>
              <a:rPr lang="en-US" sz="3200" dirty="0">
                <a:solidFill>
                  <a:srgbClr val="FF00FF"/>
                </a:solidFill>
              </a:rPr>
            </a:br>
            <a:r>
              <a:rPr lang="en-US" sz="3200" dirty="0"/>
              <a:t>Decreasing the “No Show” Rate</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a:xfrm>
            <a:off x="457200" y="1733550"/>
            <a:ext cx="8229600" cy="2860675"/>
          </a:xfrm>
        </p:spPr>
        <p:txBody>
          <a:bodyPr>
            <a:normAutofit/>
          </a:bodyPr>
          <a:lstStyle/>
          <a:p>
            <a:pPr marL="0" indent="0">
              <a:buNone/>
            </a:pPr>
            <a:r>
              <a:rPr lang="en-US" sz="2400" dirty="0"/>
              <a:t>Our Data Analysis, Root Cause Analysis, Brainstorming, and Force Field Analysis have led us to the hypothesis that implementing an Uber contract for client transportation will decrease the “No Show” rate from the current 30% to 10% </a:t>
            </a:r>
          </a:p>
          <a:p>
            <a:pPr lvl="1"/>
            <a:r>
              <a:rPr lang="en-US" sz="2000" dirty="0"/>
              <a:t>Hypothesis: </a:t>
            </a:r>
            <a:r>
              <a:rPr lang="en-US" sz="2000" i="1" dirty="0"/>
              <a:t>If we do this, then this will happen</a:t>
            </a:r>
            <a:endParaRPr lang="en-US" sz="2000" dirty="0"/>
          </a:p>
          <a:p>
            <a:pPr lvl="1"/>
            <a:r>
              <a:rPr lang="en-US" sz="2000" dirty="0"/>
              <a:t>We have brought more specificity to our hypothesis</a:t>
            </a:r>
          </a:p>
        </p:txBody>
      </p:sp>
    </p:spTree>
    <p:custDataLst>
      <p:tags r:id="rId1"/>
    </p:custDataLst>
    <p:extLst>
      <p:ext uri="{BB962C8B-B14F-4D97-AF65-F5344CB8AC3E}">
        <p14:creationId xmlns:p14="http://schemas.microsoft.com/office/powerpoint/2010/main" val="1006806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875"/>
            <a:ext cx="8229600" cy="1066800"/>
          </a:xfrm>
        </p:spPr>
        <p:txBody>
          <a:bodyPr>
            <a:normAutofit/>
          </a:bodyPr>
          <a:lstStyle/>
          <a:p>
            <a:r>
              <a:rPr lang="en-US" sz="3200" dirty="0"/>
              <a:t>PLAN Cycle Example</a:t>
            </a:r>
            <a:br>
              <a:rPr lang="en-US" sz="3200" dirty="0">
                <a:solidFill>
                  <a:srgbClr val="FF00FF"/>
                </a:solidFill>
              </a:rPr>
            </a:br>
            <a:r>
              <a:rPr lang="en-US" sz="3200" dirty="0"/>
              <a:t>Decreasing the “No Show” Rate</a:t>
            </a:r>
          </a:p>
        </p:txBody>
      </p:sp>
      <p:sp>
        <p:nvSpPr>
          <p:cNvPr id="3" name="Content Placeholder 2"/>
          <p:cNvSpPr>
            <a:spLocks noGrp="1"/>
          </p:cNvSpPr>
          <p:nvPr>
            <p:ph idx="1"/>
          </p:nvPr>
        </p:nvSpPr>
        <p:spPr>
          <a:xfrm>
            <a:off x="457200" y="1539875"/>
            <a:ext cx="8382000" cy="3165475"/>
          </a:xfrm>
        </p:spPr>
        <p:txBody>
          <a:bodyPr>
            <a:normAutofit fontScale="85000" lnSpcReduction="10000"/>
          </a:bodyPr>
          <a:lstStyle/>
          <a:p>
            <a:pPr marL="0" indent="0">
              <a:buNone/>
            </a:pPr>
            <a:r>
              <a:rPr lang="en-US" sz="2400" dirty="0"/>
              <a:t>The plan for the first cycle is:</a:t>
            </a:r>
          </a:p>
          <a:p>
            <a:pPr lvl="1"/>
            <a:r>
              <a:rPr lang="en-US" sz="2400" dirty="0"/>
              <a:t>One Case Manger will arrange the transportation for clients with the highest “No-show” rates</a:t>
            </a:r>
          </a:p>
          <a:p>
            <a:pPr lvl="1"/>
            <a:r>
              <a:rPr lang="en-US" sz="2400" dirty="0"/>
              <a:t>The number of missed appointments will be documented</a:t>
            </a:r>
          </a:p>
          <a:p>
            <a:pPr lvl="1"/>
            <a:r>
              <a:rPr lang="en-US" sz="2400" dirty="0"/>
              <a:t>The client’s satisfaction with the service will be documented</a:t>
            </a:r>
          </a:p>
          <a:p>
            <a:pPr lvl="1"/>
            <a:r>
              <a:rPr lang="en-US" sz="2400" dirty="0"/>
              <a:t>The first cycle will include one client with an appointment on one day, who has already missed 2 appointments in a row due to lack of transportation</a:t>
            </a:r>
          </a:p>
          <a:p>
            <a:pPr lvl="1"/>
            <a:r>
              <a:rPr lang="en-US" sz="2400" dirty="0"/>
              <a:t>We choose one client to start</a:t>
            </a:r>
          </a:p>
          <a:p>
            <a:pPr lvl="1"/>
            <a:r>
              <a:rPr lang="en-US" sz="2400" dirty="0"/>
              <a:t>The receptionist will collect the data</a:t>
            </a:r>
          </a:p>
        </p:txBody>
      </p:sp>
    </p:spTree>
    <p:custDataLst>
      <p:tags r:id="rId1"/>
    </p:custDataLst>
    <p:extLst>
      <p:ext uri="{BB962C8B-B14F-4D97-AF65-F5344CB8AC3E}">
        <p14:creationId xmlns:p14="http://schemas.microsoft.com/office/powerpoint/2010/main" val="346270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71C7-97CB-4F22-B3F8-A94BF3330AE6}"/>
              </a:ext>
            </a:extLst>
          </p:cNvPr>
          <p:cNvSpPr>
            <a:spLocks noGrp="1"/>
          </p:cNvSpPr>
          <p:nvPr>
            <p:ph type="title"/>
          </p:nvPr>
        </p:nvSpPr>
        <p:spPr>
          <a:xfrm>
            <a:off x="457200" y="317500"/>
            <a:ext cx="8229600" cy="857250"/>
          </a:xfrm>
        </p:spPr>
        <p:txBody>
          <a:bodyPr>
            <a:normAutofit/>
          </a:bodyPr>
          <a:lstStyle/>
          <a:p>
            <a:r>
              <a:rPr lang="en-US" sz="3600" dirty="0"/>
              <a:t>Let’s Examine The Plan and Review </a:t>
            </a:r>
          </a:p>
        </p:txBody>
      </p:sp>
      <p:sp>
        <p:nvSpPr>
          <p:cNvPr id="3" name="Content Placeholder 2">
            <a:extLst>
              <a:ext uri="{FF2B5EF4-FFF2-40B4-BE49-F238E27FC236}">
                <a16:creationId xmlns:a16="http://schemas.microsoft.com/office/drawing/2014/main" id="{A0082001-9522-47F2-A6D9-3D859B5C1091}"/>
              </a:ext>
            </a:extLst>
          </p:cNvPr>
          <p:cNvSpPr>
            <a:spLocks noGrp="1"/>
          </p:cNvSpPr>
          <p:nvPr>
            <p:ph idx="1"/>
          </p:nvPr>
        </p:nvSpPr>
        <p:spPr>
          <a:xfrm>
            <a:off x="457200" y="1311275"/>
            <a:ext cx="8229600" cy="3394075"/>
          </a:xfrm>
        </p:spPr>
        <p:txBody>
          <a:bodyPr>
            <a:normAutofit/>
          </a:bodyPr>
          <a:lstStyle/>
          <a:p>
            <a:r>
              <a:rPr lang="en-US" sz="2400" dirty="0"/>
              <a:t>You analyzed data</a:t>
            </a:r>
          </a:p>
          <a:p>
            <a:r>
              <a:rPr lang="en-US" sz="2400" dirty="0"/>
              <a:t>You set step measures:</a:t>
            </a:r>
          </a:p>
          <a:p>
            <a:pPr lvl="1"/>
            <a:r>
              <a:rPr lang="en-US" sz="2400" dirty="0"/>
              <a:t>The number of missed appointments will be documented</a:t>
            </a:r>
          </a:p>
          <a:p>
            <a:pPr lvl="1"/>
            <a:r>
              <a:rPr lang="en-US" sz="2400" dirty="0"/>
              <a:t>The client’s satisfaction with the service will be documented</a:t>
            </a:r>
          </a:p>
          <a:p>
            <a:r>
              <a:rPr lang="en-US" sz="2400" dirty="0"/>
              <a:t>You started small (one client, one day)</a:t>
            </a:r>
          </a:p>
          <a:p>
            <a:r>
              <a:rPr lang="en-US" sz="2400" dirty="0"/>
              <a:t>You have the infrastructure in place</a:t>
            </a:r>
          </a:p>
        </p:txBody>
      </p:sp>
    </p:spTree>
    <p:custDataLst>
      <p:tags r:id="rId1"/>
    </p:custDataLst>
    <p:extLst>
      <p:ext uri="{BB962C8B-B14F-4D97-AF65-F5344CB8AC3E}">
        <p14:creationId xmlns:p14="http://schemas.microsoft.com/office/powerpoint/2010/main" val="15048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66700"/>
            <a:ext cx="8229600" cy="857250"/>
          </a:xfrm>
        </p:spPr>
        <p:txBody>
          <a:bodyPr>
            <a:normAutofit/>
          </a:bodyPr>
          <a:lstStyle/>
          <a:p>
            <a:r>
              <a:rPr lang="en-US" sz="3200" dirty="0"/>
              <a:t>Step 2: DO</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fontScale="85000" lnSpcReduction="10000"/>
          </a:bodyPr>
          <a:lstStyle/>
          <a:p>
            <a:r>
              <a:rPr lang="en-US" sz="2400" dirty="0"/>
              <a:t>Carry out your plan</a:t>
            </a:r>
          </a:p>
          <a:p>
            <a:r>
              <a:rPr lang="en-US" sz="2400" dirty="0"/>
              <a:t>Collect data on your step measures</a:t>
            </a:r>
          </a:p>
          <a:p>
            <a:pPr lvl="1"/>
            <a:r>
              <a:rPr lang="en-US" sz="1900" dirty="0"/>
              <a:t>Make sure the data are directly related the hypothesis</a:t>
            </a:r>
          </a:p>
          <a:p>
            <a:pPr lvl="1"/>
            <a:r>
              <a:rPr lang="en-US" sz="1900" dirty="0"/>
              <a:t>Use a standardized data collection tool</a:t>
            </a:r>
          </a:p>
          <a:p>
            <a:pPr lvl="2"/>
            <a:r>
              <a:rPr lang="en-US" sz="1700" dirty="0"/>
              <a:t>Check sheet</a:t>
            </a:r>
          </a:p>
          <a:p>
            <a:pPr lvl="2"/>
            <a:r>
              <a:rPr lang="en-US" sz="1700" dirty="0"/>
              <a:t>Excel</a:t>
            </a:r>
          </a:p>
          <a:p>
            <a:r>
              <a:rPr lang="en-US" sz="2400" dirty="0"/>
              <a:t>Document </a:t>
            </a:r>
          </a:p>
          <a:p>
            <a:pPr lvl="1"/>
            <a:r>
              <a:rPr lang="en-US" sz="1900" dirty="0"/>
              <a:t>Documenting steps as a permanent record of your activities</a:t>
            </a:r>
          </a:p>
          <a:p>
            <a:pPr lvl="1"/>
            <a:r>
              <a:rPr lang="en-US" sz="1900" dirty="0"/>
              <a:t>It acts as a road map for future tests</a:t>
            </a:r>
          </a:p>
          <a:p>
            <a:pPr lvl="1"/>
            <a:r>
              <a:rPr lang="en-US" sz="1900" dirty="0"/>
              <a:t>It’s a training tool for staff now and in the future; turn over negatively affects quality </a:t>
            </a:r>
          </a:p>
          <a:p>
            <a:r>
              <a:rPr lang="en-US" sz="2400" dirty="0"/>
              <a:t>Note anything unexpected that happened</a:t>
            </a:r>
          </a:p>
        </p:txBody>
      </p:sp>
    </p:spTree>
    <p:custDataLst>
      <p:tags r:id="rId1"/>
    </p:custDataLst>
    <p:extLst>
      <p:ext uri="{BB962C8B-B14F-4D97-AF65-F5344CB8AC3E}">
        <p14:creationId xmlns:p14="http://schemas.microsoft.com/office/powerpoint/2010/main" val="1562001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DO Example</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a:bodyPr>
          <a:lstStyle/>
          <a:p>
            <a:r>
              <a:rPr lang="en-US" sz="2400" dirty="0"/>
              <a:t>Case Manager arranges the Uber pick up for the one client</a:t>
            </a:r>
          </a:p>
          <a:p>
            <a:r>
              <a:rPr lang="en-US" sz="2400" dirty="0"/>
              <a:t>Receptionist notes that the client did not miss the appointment</a:t>
            </a:r>
          </a:p>
          <a:p>
            <a:r>
              <a:rPr lang="en-US" sz="2400" dirty="0"/>
              <a:t>Client satisfaction with service was logged</a:t>
            </a:r>
          </a:p>
          <a:p>
            <a:r>
              <a:rPr lang="en-US" sz="2400" dirty="0"/>
              <a:t>No barriers were noted, nothing unexpected happened</a:t>
            </a:r>
          </a:p>
          <a:p>
            <a:r>
              <a:rPr lang="en-US" sz="2400" dirty="0"/>
              <a:t>The check sheet may look like this:</a:t>
            </a:r>
          </a:p>
        </p:txBody>
      </p:sp>
      <p:graphicFrame>
        <p:nvGraphicFramePr>
          <p:cNvPr id="2" name="Table 1"/>
          <p:cNvGraphicFramePr>
            <a:graphicFrameLocks noGrp="1"/>
          </p:cNvGraphicFramePr>
          <p:nvPr>
            <p:extLst>
              <p:ext uri="{D42A27DB-BD31-4B8C-83A1-F6EECF244321}">
                <p14:modId xmlns:p14="http://schemas.microsoft.com/office/powerpoint/2010/main" val="3222753946"/>
              </p:ext>
            </p:extLst>
          </p:nvPr>
        </p:nvGraphicFramePr>
        <p:xfrm>
          <a:off x="381000" y="3733781"/>
          <a:ext cx="6455557" cy="1203344"/>
        </p:xfrm>
        <a:graphic>
          <a:graphicData uri="http://schemas.openxmlformats.org/drawingml/2006/table">
            <a:tbl>
              <a:tblPr firstRow="1" bandRow="1">
                <a:tableStyleId>{5C22544A-7EE6-4342-B048-85BDC9FD1C3A}</a:tableStyleId>
              </a:tblPr>
              <a:tblGrid>
                <a:gridCol w="629285">
                  <a:extLst>
                    <a:ext uri="{9D8B030D-6E8A-4147-A177-3AD203B41FA5}">
                      <a16:colId xmlns:a16="http://schemas.microsoft.com/office/drawing/2014/main" val="20000"/>
                    </a:ext>
                  </a:extLst>
                </a:gridCol>
                <a:gridCol w="1424903">
                  <a:extLst>
                    <a:ext uri="{9D8B030D-6E8A-4147-A177-3AD203B41FA5}">
                      <a16:colId xmlns:a16="http://schemas.microsoft.com/office/drawing/2014/main" val="20001"/>
                    </a:ext>
                  </a:extLst>
                </a:gridCol>
                <a:gridCol w="1171587">
                  <a:extLst>
                    <a:ext uri="{9D8B030D-6E8A-4147-A177-3AD203B41FA5}">
                      <a16:colId xmlns:a16="http://schemas.microsoft.com/office/drawing/2014/main" val="20002"/>
                    </a:ext>
                  </a:extLst>
                </a:gridCol>
                <a:gridCol w="1498788">
                  <a:extLst>
                    <a:ext uri="{9D8B030D-6E8A-4147-A177-3AD203B41FA5}">
                      <a16:colId xmlns:a16="http://schemas.microsoft.com/office/drawing/2014/main" val="20003"/>
                    </a:ext>
                  </a:extLst>
                </a:gridCol>
                <a:gridCol w="1730994">
                  <a:extLst>
                    <a:ext uri="{9D8B030D-6E8A-4147-A177-3AD203B41FA5}">
                      <a16:colId xmlns:a16="http://schemas.microsoft.com/office/drawing/2014/main" val="20004"/>
                    </a:ext>
                  </a:extLst>
                </a:gridCol>
              </a:tblGrid>
              <a:tr h="687730">
                <a:tc>
                  <a:txBody>
                    <a:bodyPr/>
                    <a:lstStyle/>
                    <a:p>
                      <a:r>
                        <a:rPr lang="en-US" sz="1400" dirty="0"/>
                        <a:t>Client</a:t>
                      </a:r>
                      <a:r>
                        <a:rPr lang="en-US" sz="1400" baseline="0" dirty="0"/>
                        <a:t> Id</a:t>
                      </a:r>
                      <a:endParaRPr lang="en-US" sz="1400" dirty="0"/>
                    </a:p>
                  </a:txBody>
                  <a:tcPr marL="68580" marR="68580" marT="34290" marB="34290"/>
                </a:tc>
                <a:tc>
                  <a:txBody>
                    <a:bodyPr/>
                    <a:lstStyle/>
                    <a:p>
                      <a:r>
                        <a:rPr lang="en-US" sz="1400" dirty="0"/>
                        <a:t>Client presented</a:t>
                      </a:r>
                    </a:p>
                  </a:txBody>
                  <a:tcPr marL="68580" marR="68580" marT="34290" marB="34290"/>
                </a:tc>
                <a:tc>
                  <a:txBody>
                    <a:bodyPr/>
                    <a:lstStyle/>
                    <a:p>
                      <a:r>
                        <a:rPr lang="en-US" sz="1400" dirty="0"/>
                        <a:t>Client saw prescriber</a:t>
                      </a:r>
                    </a:p>
                  </a:txBody>
                  <a:tcPr marL="68580" marR="68580" marT="34290" marB="34290"/>
                </a:tc>
                <a:tc>
                  <a:txBody>
                    <a:bodyPr/>
                    <a:lstStyle/>
                    <a:p>
                      <a:r>
                        <a:rPr lang="en-US" sz="1400" dirty="0"/>
                        <a:t>Pt satisfaction rating 1 = Bad/5 = good</a:t>
                      </a:r>
                    </a:p>
                  </a:txBody>
                  <a:tcPr marL="68580" marR="68580" marT="34290" marB="34290"/>
                </a:tc>
                <a:tc>
                  <a:txBody>
                    <a:bodyPr/>
                    <a:lstStyle/>
                    <a:p>
                      <a:r>
                        <a:rPr lang="en-US" sz="1400" dirty="0"/>
                        <a:t>Comments</a:t>
                      </a:r>
                    </a:p>
                  </a:txBody>
                  <a:tcPr marL="68580" marR="68580" marT="34290" marB="34290"/>
                </a:tc>
                <a:extLst>
                  <a:ext uri="{0D108BD9-81ED-4DB2-BD59-A6C34878D82A}">
                    <a16:rowId xmlns:a16="http://schemas.microsoft.com/office/drawing/2014/main" val="10000"/>
                  </a:ext>
                </a:extLst>
              </a:tr>
              <a:tr h="494684">
                <a:tc>
                  <a:txBody>
                    <a:bodyPr/>
                    <a:lstStyle/>
                    <a:p>
                      <a:r>
                        <a:rPr lang="en-US" sz="1400" dirty="0"/>
                        <a:t>12345</a:t>
                      </a:r>
                    </a:p>
                  </a:txBody>
                  <a:tcPr marL="68580" marR="68580" marT="34290" marB="34290"/>
                </a:tc>
                <a:tc>
                  <a:txBody>
                    <a:bodyPr/>
                    <a:lstStyle/>
                    <a:p>
                      <a:r>
                        <a:rPr lang="en-US" sz="1400" dirty="0"/>
                        <a:t>Yes or no</a:t>
                      </a:r>
                    </a:p>
                  </a:txBody>
                  <a:tcPr marL="68580" marR="68580" marT="34290" marB="34290"/>
                </a:tc>
                <a:tc>
                  <a:txBody>
                    <a:bodyPr/>
                    <a:lstStyle/>
                    <a:p>
                      <a:r>
                        <a:rPr lang="en-US" sz="1400" dirty="0"/>
                        <a:t>Yes or no</a:t>
                      </a:r>
                    </a:p>
                  </a:txBody>
                  <a:tcPr marL="68580" marR="68580" marT="34290" marB="34290"/>
                </a:tc>
                <a:tc>
                  <a:txBody>
                    <a:bodyPr/>
                    <a:lstStyle/>
                    <a:p>
                      <a:r>
                        <a:rPr lang="en-US" sz="1400" dirty="0"/>
                        <a:t>4</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99867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Step 3: STUDY</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a:bodyPr>
          <a:lstStyle/>
          <a:p>
            <a:r>
              <a:rPr lang="en-US" sz="2800" dirty="0"/>
              <a:t>Analyze the data collected by your step measures</a:t>
            </a:r>
          </a:p>
          <a:p>
            <a:r>
              <a:rPr lang="en-US" sz="2800" dirty="0"/>
              <a:t>Compare your data to your hypothesis</a:t>
            </a:r>
          </a:p>
          <a:p>
            <a:pPr lvl="1"/>
            <a:r>
              <a:rPr lang="en-US" sz="2400" dirty="0"/>
              <a:t>Did the test work as predicted?</a:t>
            </a:r>
          </a:p>
          <a:p>
            <a:pPr lvl="1"/>
            <a:r>
              <a:rPr lang="en-US" sz="2400" dirty="0"/>
              <a:t>Did the data match or come close to the hypothesis?</a:t>
            </a:r>
          </a:p>
          <a:p>
            <a:r>
              <a:rPr lang="en-US" sz="2800" dirty="0"/>
              <a:t>Summarize and reflect on what you learned</a:t>
            </a:r>
          </a:p>
        </p:txBody>
      </p:sp>
    </p:spTree>
    <p:custDataLst>
      <p:tags r:id="rId1"/>
    </p:custDataLst>
    <p:extLst>
      <p:ext uri="{BB962C8B-B14F-4D97-AF65-F5344CB8AC3E}">
        <p14:creationId xmlns:p14="http://schemas.microsoft.com/office/powerpoint/2010/main" val="260280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Step 3: STUDY Example</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a:bodyPr>
          <a:lstStyle/>
          <a:p>
            <a:r>
              <a:rPr lang="en-US" sz="2400" dirty="0"/>
              <a:t>The cycle was implemented with one client and the plan worked as predicted</a:t>
            </a:r>
          </a:p>
          <a:p>
            <a:r>
              <a:rPr lang="en-US" sz="2400" dirty="0"/>
              <a:t>The step measures showed:</a:t>
            </a:r>
          </a:p>
          <a:p>
            <a:pPr lvl="2"/>
            <a:r>
              <a:rPr lang="en-US" sz="1800" dirty="0"/>
              <a:t>The client indicates satisfaction with the service</a:t>
            </a:r>
          </a:p>
          <a:p>
            <a:pPr lvl="2"/>
            <a:r>
              <a:rPr lang="en-US" sz="1800" dirty="0"/>
              <a:t>The client made the appointment</a:t>
            </a:r>
          </a:p>
          <a:p>
            <a:r>
              <a:rPr lang="en-US" sz="2400" dirty="0"/>
              <a:t>Feedback from the Case Manager and receptionist indicate to  expand the scope of the test as is</a:t>
            </a:r>
          </a:p>
        </p:txBody>
      </p:sp>
    </p:spTree>
    <p:custDataLst>
      <p:tags r:id="rId1"/>
    </p:custDataLst>
    <p:extLst>
      <p:ext uri="{BB962C8B-B14F-4D97-AF65-F5344CB8AC3E}">
        <p14:creationId xmlns:p14="http://schemas.microsoft.com/office/powerpoint/2010/main" val="154202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5140-170D-402B-B27B-AAF5125E6085}"/>
              </a:ext>
            </a:extLst>
          </p:cNvPr>
          <p:cNvSpPr>
            <a:spLocks noGrp="1"/>
          </p:cNvSpPr>
          <p:nvPr>
            <p:ph type="title"/>
          </p:nvPr>
        </p:nvSpPr>
        <p:spPr>
          <a:xfrm>
            <a:off x="457200" y="285750"/>
            <a:ext cx="8229600" cy="857250"/>
          </a:xfrm>
        </p:spPr>
        <p:txBody>
          <a:bodyPr>
            <a:noAutofit/>
          </a:bodyPr>
          <a:lstStyle/>
          <a:p>
            <a:r>
              <a:rPr lang="en-US" sz="3200" dirty="0"/>
              <a:t>Study Cycle Summary</a:t>
            </a:r>
          </a:p>
        </p:txBody>
      </p:sp>
      <p:sp>
        <p:nvSpPr>
          <p:cNvPr id="3" name="Content Placeholder 2">
            <a:extLst>
              <a:ext uri="{FF2B5EF4-FFF2-40B4-BE49-F238E27FC236}">
                <a16:creationId xmlns:a16="http://schemas.microsoft.com/office/drawing/2014/main" id="{82933C4C-20A2-4D36-94CB-3F779E368C64}"/>
              </a:ext>
            </a:extLst>
          </p:cNvPr>
          <p:cNvSpPr>
            <a:spLocks noGrp="1"/>
          </p:cNvSpPr>
          <p:nvPr>
            <p:ph idx="1"/>
          </p:nvPr>
        </p:nvSpPr>
        <p:spPr>
          <a:xfrm>
            <a:off x="457200" y="1200150"/>
            <a:ext cx="8382000" cy="3394075"/>
          </a:xfrm>
        </p:spPr>
        <p:txBody>
          <a:bodyPr>
            <a:normAutofit/>
          </a:bodyPr>
          <a:lstStyle/>
          <a:p>
            <a:r>
              <a:rPr lang="en-US" sz="2800" dirty="0"/>
              <a:t>We analyzed the data</a:t>
            </a:r>
          </a:p>
          <a:p>
            <a:r>
              <a:rPr lang="en-US" sz="2800" dirty="0"/>
              <a:t>We see that we achieved the result we thought we would</a:t>
            </a:r>
          </a:p>
          <a:p>
            <a:r>
              <a:rPr lang="en-US" sz="2800" dirty="0"/>
              <a:t>We received input from the team</a:t>
            </a:r>
          </a:p>
          <a:p>
            <a:r>
              <a:rPr lang="en-US" sz="2800" dirty="0"/>
              <a:t>We then proceed to the Act Cycle</a:t>
            </a:r>
          </a:p>
        </p:txBody>
      </p:sp>
    </p:spTree>
    <p:custDataLst>
      <p:tags r:id="rId1"/>
    </p:custDataLst>
    <p:extLst>
      <p:ext uri="{BB962C8B-B14F-4D97-AF65-F5344CB8AC3E}">
        <p14:creationId xmlns:p14="http://schemas.microsoft.com/office/powerpoint/2010/main" val="274287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00A25B9-76B2-45A1-AC08-558023D0007D}"/>
              </a:ext>
            </a:extLst>
          </p:cNvPr>
          <p:cNvSpPr txBox="1">
            <a:spLocks/>
          </p:cNvSpPr>
          <p:nvPr/>
        </p:nvSpPr>
        <p:spPr>
          <a:xfrm>
            <a:off x="584201" y="425087"/>
            <a:ext cx="7975600" cy="590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rPr>
              <a:t>Introductions</a:t>
            </a:r>
          </a:p>
        </p:txBody>
      </p:sp>
      <p:pic>
        <p:nvPicPr>
          <p:cNvPr id="3" name="Picture 2">
            <a:extLst>
              <a:ext uri="{FF2B5EF4-FFF2-40B4-BE49-F238E27FC236}">
                <a16:creationId xmlns:a16="http://schemas.microsoft.com/office/drawing/2014/main" id="{0060C640-11FB-4EBE-9D40-3D94C1786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0200" y="971550"/>
            <a:ext cx="3429000" cy="3429000"/>
          </a:xfrm>
          <a:prstGeom prst="rect">
            <a:avLst/>
          </a:prstGeom>
        </p:spPr>
      </p:pic>
      <p:sp>
        <p:nvSpPr>
          <p:cNvPr id="4" name="Content Placeholder 9">
            <a:extLst>
              <a:ext uri="{FF2B5EF4-FFF2-40B4-BE49-F238E27FC236}">
                <a16:creationId xmlns:a16="http://schemas.microsoft.com/office/drawing/2014/main" id="{C985A136-9AE1-4182-89BE-63983020C487}"/>
              </a:ext>
            </a:extLst>
          </p:cNvPr>
          <p:cNvSpPr txBox="1">
            <a:spLocks/>
          </p:cNvSpPr>
          <p:nvPr/>
        </p:nvSpPr>
        <p:spPr>
          <a:xfrm>
            <a:off x="304800" y="1486344"/>
            <a:ext cx="5105400" cy="29142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latin typeface="Garamond" panose="02020404030301010803" pitchFamily="18" charset="0"/>
              </a:rPr>
              <a:t>Please share your name, agency, and one expectation for this training in the chat</a:t>
            </a:r>
            <a:endParaRPr lang="en-US" sz="2800" dirty="0"/>
          </a:p>
        </p:txBody>
      </p:sp>
    </p:spTree>
    <p:custDataLst>
      <p:tags r:id="rId1"/>
    </p:custDataLst>
    <p:extLst>
      <p:ext uri="{BB962C8B-B14F-4D97-AF65-F5344CB8AC3E}">
        <p14:creationId xmlns:p14="http://schemas.microsoft.com/office/powerpoint/2010/main" val="252925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66700"/>
            <a:ext cx="8229600" cy="857250"/>
          </a:xfrm>
        </p:spPr>
        <p:txBody>
          <a:bodyPr>
            <a:normAutofit/>
          </a:bodyPr>
          <a:lstStyle/>
          <a:p>
            <a:r>
              <a:rPr lang="en-US" sz="3200" dirty="0"/>
              <a:t>Step 4: ACT</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fontScale="85000" lnSpcReduction="20000"/>
          </a:bodyPr>
          <a:lstStyle/>
          <a:p>
            <a:r>
              <a:rPr lang="en-US" dirty="0"/>
              <a:t>Your action should depend on what you learned</a:t>
            </a:r>
          </a:p>
          <a:p>
            <a:pPr lvl="1"/>
            <a:r>
              <a:rPr lang="en-US" dirty="0"/>
              <a:t>Should you expand the scope of the test for the next cycle?</a:t>
            </a:r>
          </a:p>
          <a:p>
            <a:pPr lvl="1"/>
            <a:r>
              <a:rPr lang="en-US" dirty="0"/>
              <a:t>Do you need to modify the intervention and retest a small sample?</a:t>
            </a:r>
          </a:p>
          <a:p>
            <a:pPr lvl="1"/>
            <a:r>
              <a:rPr lang="en-US" dirty="0"/>
              <a:t>After a few tests, decide if:</a:t>
            </a:r>
          </a:p>
          <a:p>
            <a:pPr lvl="3"/>
            <a:r>
              <a:rPr lang="en-US" sz="2400" dirty="0"/>
              <a:t>You should abandon if no test seems to support the hypothesis</a:t>
            </a:r>
          </a:p>
          <a:p>
            <a:pPr lvl="3"/>
            <a:r>
              <a:rPr lang="en-US" sz="2400" dirty="0"/>
              <a:t>Rethink the hypothesis if inconclusive</a:t>
            </a:r>
          </a:p>
          <a:p>
            <a:r>
              <a:rPr lang="en-US" dirty="0"/>
              <a:t>Share your results and get feedback and input from your QI team</a:t>
            </a:r>
          </a:p>
        </p:txBody>
      </p:sp>
    </p:spTree>
    <p:custDataLst>
      <p:tags r:id="rId1"/>
    </p:custDataLst>
    <p:extLst>
      <p:ext uri="{BB962C8B-B14F-4D97-AF65-F5344CB8AC3E}">
        <p14:creationId xmlns:p14="http://schemas.microsoft.com/office/powerpoint/2010/main" val="55219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Step 4: ACT Example</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a:bodyPr>
          <a:lstStyle/>
          <a:p>
            <a:r>
              <a:rPr lang="en-US" sz="2800" dirty="0"/>
              <a:t>The results of the first test are shared with the team</a:t>
            </a:r>
          </a:p>
          <a:p>
            <a:r>
              <a:rPr lang="en-US" sz="2800" dirty="0"/>
              <a:t>The team decides to expand the test to 3 other clients who are chronic no-shows</a:t>
            </a:r>
          </a:p>
          <a:p>
            <a:r>
              <a:rPr lang="en-US" sz="2800" dirty="0"/>
              <a:t>Enter the Plan phase for Cycle 2</a:t>
            </a:r>
          </a:p>
        </p:txBody>
      </p:sp>
    </p:spTree>
    <p:custDataLst>
      <p:tags r:id="rId1"/>
    </p:custDataLst>
    <p:extLst>
      <p:ext uri="{BB962C8B-B14F-4D97-AF65-F5344CB8AC3E}">
        <p14:creationId xmlns:p14="http://schemas.microsoft.com/office/powerpoint/2010/main" val="1701575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71FA-D96D-4C7E-A779-2CE108423263}"/>
              </a:ext>
            </a:extLst>
          </p:cNvPr>
          <p:cNvSpPr>
            <a:spLocks noGrp="1"/>
          </p:cNvSpPr>
          <p:nvPr>
            <p:ph type="title"/>
          </p:nvPr>
        </p:nvSpPr>
        <p:spPr>
          <a:xfrm>
            <a:off x="457200" y="285750"/>
            <a:ext cx="8229600" cy="857250"/>
          </a:xfrm>
        </p:spPr>
        <p:txBody>
          <a:bodyPr>
            <a:normAutofit/>
          </a:bodyPr>
          <a:lstStyle/>
          <a:p>
            <a:r>
              <a:rPr lang="en-US" sz="3200" dirty="0"/>
              <a:t>Act Cycle Summary</a:t>
            </a:r>
          </a:p>
        </p:txBody>
      </p:sp>
      <p:sp>
        <p:nvSpPr>
          <p:cNvPr id="3" name="Content Placeholder 2">
            <a:extLst>
              <a:ext uri="{FF2B5EF4-FFF2-40B4-BE49-F238E27FC236}">
                <a16:creationId xmlns:a16="http://schemas.microsoft.com/office/drawing/2014/main" id="{8FF43285-40CF-483D-A4D2-3AE2FE6FA434}"/>
              </a:ext>
            </a:extLst>
          </p:cNvPr>
          <p:cNvSpPr>
            <a:spLocks noGrp="1"/>
          </p:cNvSpPr>
          <p:nvPr>
            <p:ph idx="1"/>
          </p:nvPr>
        </p:nvSpPr>
        <p:spPr>
          <a:xfrm>
            <a:off x="457200" y="1200150"/>
            <a:ext cx="8229600" cy="3394075"/>
          </a:xfrm>
        </p:spPr>
        <p:txBody>
          <a:bodyPr>
            <a:normAutofit fontScale="77500" lnSpcReduction="20000"/>
          </a:bodyPr>
          <a:lstStyle/>
          <a:p>
            <a:r>
              <a:rPr lang="en-US" dirty="0"/>
              <a:t>This is where you apply your analysis and observation</a:t>
            </a:r>
          </a:p>
          <a:p>
            <a:r>
              <a:rPr lang="en-US" dirty="0"/>
              <a:t>If you are satisfied with the result, you expand the test</a:t>
            </a:r>
          </a:p>
          <a:p>
            <a:r>
              <a:rPr lang="en-US" dirty="0"/>
              <a:t>If you are not satisfied with the result, you may consider tweaking it</a:t>
            </a:r>
          </a:p>
          <a:p>
            <a:r>
              <a:rPr lang="en-US" dirty="0"/>
              <a:t>In this phase, you conceptualize the next test</a:t>
            </a:r>
          </a:p>
          <a:p>
            <a:pPr lvl="1"/>
            <a:r>
              <a:rPr lang="en-US" dirty="0"/>
              <a:t>How many clients involved</a:t>
            </a:r>
          </a:p>
          <a:p>
            <a:pPr lvl="1"/>
            <a:r>
              <a:rPr lang="en-US" dirty="0"/>
              <a:t>The staff member(s) involved in testing</a:t>
            </a:r>
          </a:p>
          <a:p>
            <a:r>
              <a:rPr lang="en-US" dirty="0"/>
              <a:t>Move on to the next cycle</a:t>
            </a:r>
          </a:p>
          <a:p>
            <a:pPr marL="257175" lvl="1" indent="0">
              <a:buNone/>
            </a:pPr>
            <a:r>
              <a:rPr lang="en-US" dirty="0"/>
              <a:t> </a:t>
            </a:r>
          </a:p>
        </p:txBody>
      </p:sp>
    </p:spTree>
    <p:custDataLst>
      <p:tags r:id="rId1"/>
    </p:custDataLst>
    <p:extLst>
      <p:ext uri="{BB962C8B-B14F-4D97-AF65-F5344CB8AC3E}">
        <p14:creationId xmlns:p14="http://schemas.microsoft.com/office/powerpoint/2010/main" val="1307946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86A7-1E5E-415D-83D5-EA112FD43E6D}"/>
              </a:ext>
            </a:extLst>
          </p:cNvPr>
          <p:cNvSpPr>
            <a:spLocks noGrp="1"/>
          </p:cNvSpPr>
          <p:nvPr>
            <p:ph type="title"/>
          </p:nvPr>
        </p:nvSpPr>
        <p:spPr>
          <a:xfrm>
            <a:off x="457200" y="266700"/>
            <a:ext cx="8229600" cy="857250"/>
          </a:xfrm>
        </p:spPr>
        <p:txBody>
          <a:bodyPr>
            <a:normAutofit/>
          </a:bodyPr>
          <a:lstStyle/>
          <a:p>
            <a:r>
              <a:rPr lang="en-US" sz="3200" dirty="0"/>
              <a:t>Plan Cycle 2: Three Clients</a:t>
            </a:r>
          </a:p>
        </p:txBody>
      </p:sp>
      <p:graphicFrame>
        <p:nvGraphicFramePr>
          <p:cNvPr id="4" name="Content Placeholder 3">
            <a:extLst>
              <a:ext uri="{FF2B5EF4-FFF2-40B4-BE49-F238E27FC236}">
                <a16:creationId xmlns:a16="http://schemas.microsoft.com/office/drawing/2014/main" id="{AA5BADD6-08D0-42D7-B899-95B7802480ED}"/>
              </a:ext>
            </a:extLst>
          </p:cNvPr>
          <p:cNvGraphicFramePr>
            <a:graphicFrameLocks noGrp="1"/>
          </p:cNvGraphicFramePr>
          <p:nvPr>
            <p:ph idx="1"/>
            <p:extLst>
              <p:ext uri="{D42A27DB-BD31-4B8C-83A1-F6EECF244321}">
                <p14:modId xmlns:p14="http://schemas.microsoft.com/office/powerpoint/2010/main" val="2180061068"/>
              </p:ext>
            </p:extLst>
          </p:nvPr>
        </p:nvGraphicFramePr>
        <p:xfrm>
          <a:off x="457200" y="1200150"/>
          <a:ext cx="8382000" cy="3200400"/>
        </p:xfrm>
        <a:graphic>
          <a:graphicData uri="http://schemas.openxmlformats.org/drawingml/2006/table">
            <a:tbl>
              <a:tblPr firstRow="1" bandRow="1">
                <a:tableStyleId>{5C22544A-7EE6-4342-B048-85BDC9FD1C3A}</a:tableStyleId>
              </a:tblPr>
              <a:tblGrid>
                <a:gridCol w="1585128">
                  <a:extLst>
                    <a:ext uri="{9D8B030D-6E8A-4147-A177-3AD203B41FA5}">
                      <a16:colId xmlns:a16="http://schemas.microsoft.com/office/drawing/2014/main" val="4144819669"/>
                    </a:ext>
                  </a:extLst>
                </a:gridCol>
                <a:gridCol w="6796872">
                  <a:extLst>
                    <a:ext uri="{9D8B030D-6E8A-4147-A177-3AD203B41FA5}">
                      <a16:colId xmlns:a16="http://schemas.microsoft.com/office/drawing/2014/main" val="3394212967"/>
                    </a:ext>
                  </a:extLst>
                </a:gridCol>
              </a:tblGrid>
              <a:tr h="437366">
                <a:tc>
                  <a:txBody>
                    <a:bodyPr/>
                    <a:lstStyle/>
                    <a:p>
                      <a:pPr algn="ctr"/>
                      <a:r>
                        <a:rPr lang="en-US" sz="1500" dirty="0">
                          <a:latin typeface="Garamond" panose="02020404030301010803" pitchFamily="18" charset="0"/>
                        </a:rPr>
                        <a:t>PDSA Cycle Step</a:t>
                      </a:r>
                    </a:p>
                  </a:txBody>
                  <a:tcPr marL="68580" marR="68580" marT="34290" marB="34290"/>
                </a:tc>
                <a:tc>
                  <a:txBody>
                    <a:bodyPr/>
                    <a:lstStyle/>
                    <a:p>
                      <a:pPr algn="ctr"/>
                      <a:r>
                        <a:rPr lang="en-US" sz="1500" dirty="0">
                          <a:latin typeface="Garamond" panose="02020404030301010803" pitchFamily="18" charset="0"/>
                        </a:rPr>
                        <a:t>Action</a:t>
                      </a:r>
                    </a:p>
                  </a:txBody>
                  <a:tcPr marL="68580" marR="68580" marT="34290" marB="34290"/>
                </a:tc>
                <a:extLst>
                  <a:ext uri="{0D108BD9-81ED-4DB2-BD59-A6C34878D82A}">
                    <a16:rowId xmlns:a16="http://schemas.microsoft.com/office/drawing/2014/main" val="3579932282"/>
                  </a:ext>
                </a:extLst>
              </a:tr>
              <a:tr h="437366">
                <a:tc>
                  <a:txBody>
                    <a:bodyPr/>
                    <a:lstStyle/>
                    <a:p>
                      <a:r>
                        <a:rPr lang="en-US" sz="1500" dirty="0">
                          <a:latin typeface="Garamond" panose="02020404030301010803" pitchFamily="18" charset="0"/>
                        </a:rPr>
                        <a:t>Plan</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latin typeface="Garamond" panose="02020404030301010803" pitchFamily="18" charset="0"/>
                        </a:rPr>
                        <a:t>Expand test to 3 additional clients</a:t>
                      </a:r>
                    </a:p>
                  </a:txBody>
                  <a:tcPr marL="68580" marR="68580" marT="34290" marB="34290"/>
                </a:tc>
                <a:extLst>
                  <a:ext uri="{0D108BD9-81ED-4DB2-BD59-A6C34878D82A}">
                    <a16:rowId xmlns:a16="http://schemas.microsoft.com/office/drawing/2014/main" val="2542615420"/>
                  </a:ext>
                </a:extLst>
              </a:tr>
              <a:tr h="544893">
                <a:tc>
                  <a:txBody>
                    <a:bodyPr/>
                    <a:lstStyle/>
                    <a:p>
                      <a:r>
                        <a:rPr lang="en-US" sz="1500" dirty="0">
                          <a:latin typeface="Garamond" panose="02020404030301010803" pitchFamily="18" charset="0"/>
                        </a:rPr>
                        <a:t>Do</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latin typeface="Garamond" panose="02020404030301010803" pitchFamily="18" charset="0"/>
                        </a:rPr>
                        <a:t>Case Manager contacts 3 clients with upcoming appointments and arranges their Uber transportation</a:t>
                      </a:r>
                    </a:p>
                  </a:txBody>
                  <a:tcPr marL="68580" marR="68580" marT="34290" marB="34290"/>
                </a:tc>
                <a:extLst>
                  <a:ext uri="{0D108BD9-81ED-4DB2-BD59-A6C34878D82A}">
                    <a16:rowId xmlns:a16="http://schemas.microsoft.com/office/drawing/2014/main" val="2765296036"/>
                  </a:ext>
                </a:extLst>
              </a:tr>
              <a:tr h="1247375">
                <a:tc>
                  <a:txBody>
                    <a:bodyPr/>
                    <a:lstStyle/>
                    <a:p>
                      <a:r>
                        <a:rPr lang="en-US" sz="1500" dirty="0">
                          <a:latin typeface="Garamond" panose="02020404030301010803" pitchFamily="18" charset="0"/>
                        </a:rPr>
                        <a:t>Study</a:t>
                      </a:r>
                    </a:p>
                  </a:txBody>
                  <a:tcPr marL="68580" marR="68580" marT="34290" marB="34290"/>
                </a:tc>
                <a:tc>
                  <a:txBody>
                    <a:bodyPr/>
                    <a:lstStyle/>
                    <a:p>
                      <a:r>
                        <a:rPr lang="en-US" sz="1500" dirty="0">
                          <a:latin typeface="Garamond" panose="02020404030301010803" pitchFamily="18" charset="0"/>
                        </a:rPr>
                        <a:t>&gt;  Receptionist</a:t>
                      </a:r>
                      <a:r>
                        <a:rPr lang="en-US" sz="1500" baseline="0" dirty="0">
                          <a:latin typeface="Garamond" panose="02020404030301010803" pitchFamily="18" charset="0"/>
                        </a:rPr>
                        <a:t> </a:t>
                      </a:r>
                      <a:r>
                        <a:rPr lang="en-US" sz="1500" dirty="0">
                          <a:latin typeface="Garamond" panose="02020404030301010803" pitchFamily="18" charset="0"/>
                        </a:rPr>
                        <a:t>documents that 2 clients arrived and departed as planned</a:t>
                      </a:r>
                    </a:p>
                    <a:p>
                      <a:r>
                        <a:rPr lang="en-US" sz="1500" dirty="0">
                          <a:latin typeface="Garamond" panose="02020404030301010803" pitchFamily="18" charset="0"/>
                        </a:rPr>
                        <a:t>&gt;  One client was not available for pick up</a:t>
                      </a:r>
                    </a:p>
                    <a:p>
                      <a:r>
                        <a:rPr lang="en-US" sz="1500" dirty="0">
                          <a:latin typeface="Garamond" panose="02020404030301010803" pitchFamily="18" charset="0"/>
                        </a:rPr>
                        <a:t>&gt;  Follow up indicates that 2 clients were satisfied with the service and 1 client was waiting for pick up at a different address</a:t>
                      </a:r>
                    </a:p>
                    <a:p>
                      <a:r>
                        <a:rPr lang="en-US" sz="1500" dirty="0">
                          <a:latin typeface="Garamond" panose="02020404030301010803" pitchFamily="18" charset="0"/>
                        </a:rPr>
                        <a:t>&gt;  Case Manager notes that the agency had to pay for all 3 rides</a:t>
                      </a:r>
                    </a:p>
                  </a:txBody>
                  <a:tcPr marL="68580" marR="68580" marT="34290" marB="34290"/>
                </a:tc>
                <a:extLst>
                  <a:ext uri="{0D108BD9-81ED-4DB2-BD59-A6C34878D82A}">
                    <a16:rowId xmlns:a16="http://schemas.microsoft.com/office/drawing/2014/main" val="656546452"/>
                  </a:ext>
                </a:extLst>
              </a:tr>
              <a:tr h="533400">
                <a:tc>
                  <a:txBody>
                    <a:bodyPr/>
                    <a:lstStyle/>
                    <a:p>
                      <a:r>
                        <a:rPr lang="en-US" sz="1500" dirty="0">
                          <a:latin typeface="Garamond" panose="02020404030301010803" pitchFamily="18" charset="0"/>
                        </a:rPr>
                        <a:t>Act</a:t>
                      </a:r>
                    </a:p>
                  </a:txBody>
                  <a:tcPr marL="68580" marR="68580" marT="34290" marB="34290"/>
                </a:tc>
                <a:tc>
                  <a:txBody>
                    <a:bodyPr/>
                    <a:lstStyle/>
                    <a:p>
                      <a:r>
                        <a:rPr lang="en-US" sz="1500" dirty="0">
                          <a:latin typeface="Garamond" panose="02020404030301010803" pitchFamily="18" charset="0"/>
                        </a:rPr>
                        <a:t>&gt;  Case manager adds an updated address check before arranging rides, to her To Do list</a:t>
                      </a:r>
                    </a:p>
                    <a:p>
                      <a:r>
                        <a:rPr lang="en-US" sz="1500" dirty="0">
                          <a:latin typeface="Garamond" panose="02020404030301010803" pitchFamily="18" charset="0"/>
                        </a:rPr>
                        <a:t>&gt;  Case manager advises a small increase in test scope</a:t>
                      </a:r>
                    </a:p>
                  </a:txBody>
                  <a:tcPr marL="68580" marR="68580" marT="34290" marB="34290"/>
                </a:tc>
                <a:extLst>
                  <a:ext uri="{0D108BD9-81ED-4DB2-BD59-A6C34878D82A}">
                    <a16:rowId xmlns:a16="http://schemas.microsoft.com/office/drawing/2014/main" val="1212127575"/>
                  </a:ext>
                </a:extLst>
              </a:tr>
            </a:tbl>
          </a:graphicData>
        </a:graphic>
      </p:graphicFrame>
    </p:spTree>
    <p:custDataLst>
      <p:tags r:id="rId1"/>
    </p:custDataLst>
    <p:extLst>
      <p:ext uri="{BB962C8B-B14F-4D97-AF65-F5344CB8AC3E}">
        <p14:creationId xmlns:p14="http://schemas.microsoft.com/office/powerpoint/2010/main" val="3376047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B4E75-253F-4C86-8866-E644C4924DC8}"/>
              </a:ext>
            </a:extLst>
          </p:cNvPr>
          <p:cNvSpPr>
            <a:spLocks noGrp="1"/>
          </p:cNvSpPr>
          <p:nvPr>
            <p:ph type="title"/>
          </p:nvPr>
        </p:nvSpPr>
        <p:spPr>
          <a:xfrm>
            <a:off x="457200" y="266700"/>
            <a:ext cx="8229600" cy="857250"/>
          </a:xfrm>
        </p:spPr>
        <p:txBody>
          <a:bodyPr>
            <a:normAutofit/>
          </a:bodyPr>
          <a:lstStyle/>
          <a:p>
            <a:r>
              <a:rPr lang="en-US" sz="3200" dirty="0"/>
              <a:t>Cycle 3: Five Clients</a:t>
            </a:r>
          </a:p>
        </p:txBody>
      </p:sp>
      <p:graphicFrame>
        <p:nvGraphicFramePr>
          <p:cNvPr id="4" name="Content Placeholder 3">
            <a:extLst>
              <a:ext uri="{FF2B5EF4-FFF2-40B4-BE49-F238E27FC236}">
                <a16:creationId xmlns:a16="http://schemas.microsoft.com/office/drawing/2014/main" id="{48E64CE8-3506-4071-BD66-8F940E8FA6F9}"/>
              </a:ext>
            </a:extLst>
          </p:cNvPr>
          <p:cNvGraphicFramePr>
            <a:graphicFrameLocks noGrp="1"/>
          </p:cNvGraphicFramePr>
          <p:nvPr>
            <p:ph idx="1"/>
            <p:extLst>
              <p:ext uri="{D42A27DB-BD31-4B8C-83A1-F6EECF244321}">
                <p14:modId xmlns:p14="http://schemas.microsoft.com/office/powerpoint/2010/main" val="516995628"/>
              </p:ext>
            </p:extLst>
          </p:nvPr>
        </p:nvGraphicFramePr>
        <p:xfrm>
          <a:off x="457200" y="1200150"/>
          <a:ext cx="8229599" cy="3212029"/>
        </p:xfrm>
        <a:graphic>
          <a:graphicData uri="http://schemas.openxmlformats.org/drawingml/2006/table">
            <a:tbl>
              <a:tblPr firstRow="1" bandRow="1">
                <a:tableStyleId>{5C22544A-7EE6-4342-B048-85BDC9FD1C3A}</a:tableStyleId>
              </a:tblPr>
              <a:tblGrid>
                <a:gridCol w="1532319">
                  <a:extLst>
                    <a:ext uri="{9D8B030D-6E8A-4147-A177-3AD203B41FA5}">
                      <a16:colId xmlns:a16="http://schemas.microsoft.com/office/drawing/2014/main" val="3288672075"/>
                    </a:ext>
                  </a:extLst>
                </a:gridCol>
                <a:gridCol w="6697280">
                  <a:extLst>
                    <a:ext uri="{9D8B030D-6E8A-4147-A177-3AD203B41FA5}">
                      <a16:colId xmlns:a16="http://schemas.microsoft.com/office/drawing/2014/main" val="3831397015"/>
                    </a:ext>
                  </a:extLst>
                </a:gridCol>
              </a:tblGrid>
              <a:tr h="486181">
                <a:tc>
                  <a:txBody>
                    <a:bodyPr/>
                    <a:lstStyle/>
                    <a:p>
                      <a:pPr algn="ctr"/>
                      <a:r>
                        <a:rPr lang="en-US" sz="1500" dirty="0">
                          <a:latin typeface="Garamond" panose="02020404030301010803" pitchFamily="18" charset="0"/>
                        </a:rPr>
                        <a:t>PDSA Cycle Step</a:t>
                      </a:r>
                    </a:p>
                  </a:txBody>
                  <a:tcPr marL="68580" marR="68580" marT="34290" marB="34290"/>
                </a:tc>
                <a:tc>
                  <a:txBody>
                    <a:bodyPr/>
                    <a:lstStyle/>
                    <a:p>
                      <a:pPr algn="ctr"/>
                      <a:r>
                        <a:rPr lang="en-US" sz="1500" dirty="0">
                          <a:latin typeface="Garamond" panose="02020404030301010803" pitchFamily="18" charset="0"/>
                        </a:rPr>
                        <a:t>Action</a:t>
                      </a:r>
                    </a:p>
                  </a:txBody>
                  <a:tcPr marL="68580" marR="68580" marT="34290" marB="34290"/>
                </a:tc>
                <a:extLst>
                  <a:ext uri="{0D108BD9-81ED-4DB2-BD59-A6C34878D82A}">
                    <a16:rowId xmlns:a16="http://schemas.microsoft.com/office/drawing/2014/main" val="3902526451"/>
                  </a:ext>
                </a:extLst>
              </a:tr>
              <a:tr h="538460">
                <a:tc>
                  <a:txBody>
                    <a:bodyPr/>
                    <a:lstStyle/>
                    <a:p>
                      <a:r>
                        <a:rPr lang="en-US" sz="1500" dirty="0">
                          <a:latin typeface="Garamond" panose="02020404030301010803" pitchFamily="18" charset="0"/>
                        </a:rPr>
                        <a:t>Plan</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latin typeface="Garamond" panose="02020404030301010803" pitchFamily="18" charset="0"/>
                        </a:rPr>
                        <a:t>Case Manager confirms current addresses and arranges Uber rides for 5 clients with appointments in the first 2 weeks of May</a:t>
                      </a:r>
                    </a:p>
                  </a:txBody>
                  <a:tcPr marL="68580" marR="68580" marT="34290" marB="34290"/>
                </a:tc>
                <a:extLst>
                  <a:ext uri="{0D108BD9-81ED-4DB2-BD59-A6C34878D82A}">
                    <a16:rowId xmlns:a16="http://schemas.microsoft.com/office/drawing/2014/main" val="1410877551"/>
                  </a:ext>
                </a:extLst>
              </a:tr>
              <a:tr h="525780">
                <a:tc>
                  <a:txBody>
                    <a:bodyPr/>
                    <a:lstStyle/>
                    <a:p>
                      <a:r>
                        <a:rPr lang="en-US" sz="1500" dirty="0">
                          <a:latin typeface="Garamond" panose="02020404030301010803" pitchFamily="18" charset="0"/>
                        </a:rPr>
                        <a:t>Do</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latin typeface="Garamond" panose="02020404030301010803" pitchFamily="18" charset="0"/>
                        </a:rPr>
                        <a:t>Four clients arrive on time and 3 arrived at home at the prescribed time. One client cancels appointment the day of appointment</a:t>
                      </a:r>
                    </a:p>
                  </a:txBody>
                  <a:tcPr marL="68580" marR="68580" marT="34290" marB="34290"/>
                </a:tc>
                <a:extLst>
                  <a:ext uri="{0D108BD9-81ED-4DB2-BD59-A6C34878D82A}">
                    <a16:rowId xmlns:a16="http://schemas.microsoft.com/office/drawing/2014/main" val="1871261351"/>
                  </a:ext>
                </a:extLst>
              </a:tr>
              <a:tr h="982980">
                <a:tc>
                  <a:txBody>
                    <a:bodyPr/>
                    <a:lstStyle/>
                    <a:p>
                      <a:r>
                        <a:rPr lang="en-US" sz="1500" dirty="0">
                          <a:latin typeface="Garamond" panose="02020404030301010803" pitchFamily="18" charset="0"/>
                        </a:rPr>
                        <a:t>Study</a:t>
                      </a:r>
                    </a:p>
                  </a:txBody>
                  <a:tcPr marL="68580" marR="68580" marT="34290" marB="34290"/>
                </a:tc>
                <a:tc>
                  <a:txBody>
                    <a:bodyPr/>
                    <a:lstStyle/>
                    <a:p>
                      <a:r>
                        <a:rPr lang="en-US" sz="1500" dirty="0">
                          <a:latin typeface="Garamond" panose="02020404030301010803" pitchFamily="18" charset="0"/>
                        </a:rPr>
                        <a:t>&gt; Three clients express satisfaction, 1 client expresses frustration with Uber delay going home. Driver got caught in the Cinco De Mayo parade traffic</a:t>
                      </a:r>
                    </a:p>
                    <a:p>
                      <a:r>
                        <a:rPr lang="en-US" sz="1500" dirty="0">
                          <a:latin typeface="Garamond" panose="02020404030301010803" pitchFamily="18" charset="0"/>
                        </a:rPr>
                        <a:t>&gt;  Receptionist did not make Case Manager aware of the cancellation, so agency had to pay for that ride</a:t>
                      </a:r>
                    </a:p>
                  </a:txBody>
                  <a:tcPr marL="68580" marR="68580" marT="34290" marB="34290"/>
                </a:tc>
                <a:extLst>
                  <a:ext uri="{0D108BD9-81ED-4DB2-BD59-A6C34878D82A}">
                    <a16:rowId xmlns:a16="http://schemas.microsoft.com/office/drawing/2014/main" val="1306805598"/>
                  </a:ext>
                </a:extLst>
              </a:tr>
              <a:tr h="678628">
                <a:tc>
                  <a:txBody>
                    <a:bodyPr/>
                    <a:lstStyle/>
                    <a:p>
                      <a:r>
                        <a:rPr lang="en-US" sz="1500" dirty="0">
                          <a:latin typeface="Garamond" panose="02020404030301010803" pitchFamily="18" charset="0"/>
                        </a:rPr>
                        <a:t>Act</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500" dirty="0">
                          <a:latin typeface="Garamond" panose="02020404030301010803" pitchFamily="18" charset="0"/>
                        </a:rPr>
                        <a:t>&gt; Test not matching the hypothesis</a:t>
                      </a:r>
                    </a:p>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500" dirty="0">
                          <a:latin typeface="Garamond" panose="02020404030301010803" pitchFamily="18" charset="0"/>
                        </a:rPr>
                        <a:t>&gt; Case manager calls a team meeting before entering next cycle</a:t>
                      </a:r>
                    </a:p>
                  </a:txBody>
                  <a:tcPr marL="68580" marR="68580" marT="34290" marB="34290"/>
                </a:tc>
                <a:extLst>
                  <a:ext uri="{0D108BD9-81ED-4DB2-BD59-A6C34878D82A}">
                    <a16:rowId xmlns:a16="http://schemas.microsoft.com/office/drawing/2014/main" val="3653921016"/>
                  </a:ext>
                </a:extLst>
              </a:tr>
            </a:tbl>
          </a:graphicData>
        </a:graphic>
      </p:graphicFrame>
    </p:spTree>
    <p:custDataLst>
      <p:tags r:id="rId1"/>
    </p:custDataLst>
    <p:extLst>
      <p:ext uri="{BB962C8B-B14F-4D97-AF65-F5344CB8AC3E}">
        <p14:creationId xmlns:p14="http://schemas.microsoft.com/office/powerpoint/2010/main" val="4055416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66700"/>
            <a:ext cx="8229600" cy="857250"/>
          </a:xfrm>
        </p:spPr>
        <p:txBody>
          <a:bodyPr>
            <a:noAutofit/>
          </a:bodyPr>
          <a:lstStyle/>
          <a:p>
            <a:r>
              <a:rPr lang="en-US" sz="3200" dirty="0"/>
              <a:t>Time for a Team Meeting</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fontScale="70000" lnSpcReduction="20000"/>
          </a:bodyPr>
          <a:lstStyle/>
          <a:p>
            <a:r>
              <a:rPr lang="en-US" dirty="0"/>
              <a:t>Case Manager expresses frustration at the amount of work involved</a:t>
            </a:r>
          </a:p>
          <a:p>
            <a:pPr lvl="2"/>
            <a:r>
              <a:rPr lang="en-US" dirty="0"/>
              <a:t>Requests that clients be able to schedule their own rides</a:t>
            </a:r>
          </a:p>
          <a:p>
            <a:pPr lvl="2"/>
            <a:r>
              <a:rPr lang="en-US" dirty="0"/>
              <a:t>Due to possibility of abusing Uber Health rides and charges, the team denies the request</a:t>
            </a:r>
          </a:p>
          <a:p>
            <a:r>
              <a:rPr lang="en-US" dirty="0"/>
              <a:t>Receptionist offers to schedule rides; since she already handles the cancelations, she will be the point person for ride schedules</a:t>
            </a:r>
          </a:p>
          <a:p>
            <a:r>
              <a:rPr lang="en-US" dirty="0"/>
              <a:t>Receptionist will add the Uber information when the standard client appointment reminders go out</a:t>
            </a:r>
          </a:p>
          <a:p>
            <a:r>
              <a:rPr lang="en-US" dirty="0"/>
              <a:t>Receptionist will coordinate with Case Manager, and Case Manager will continue to document success and failure of rides as well as client satisfaction</a:t>
            </a:r>
          </a:p>
        </p:txBody>
      </p:sp>
    </p:spTree>
    <p:custDataLst>
      <p:tags r:id="rId1"/>
    </p:custDataLst>
    <p:extLst>
      <p:ext uri="{BB962C8B-B14F-4D97-AF65-F5344CB8AC3E}">
        <p14:creationId xmlns:p14="http://schemas.microsoft.com/office/powerpoint/2010/main" val="352817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3D8C-8BDA-445C-886C-CDC4BEEAE0B0}"/>
              </a:ext>
            </a:extLst>
          </p:cNvPr>
          <p:cNvSpPr>
            <a:spLocks noGrp="1"/>
          </p:cNvSpPr>
          <p:nvPr>
            <p:ph type="title"/>
          </p:nvPr>
        </p:nvSpPr>
        <p:spPr>
          <a:xfrm>
            <a:off x="457200" y="266700"/>
            <a:ext cx="8229600" cy="857250"/>
          </a:xfrm>
        </p:spPr>
        <p:txBody>
          <a:bodyPr>
            <a:normAutofit/>
          </a:bodyPr>
          <a:lstStyle/>
          <a:p>
            <a:r>
              <a:rPr lang="en-US" sz="3200" dirty="0"/>
              <a:t>Cycle 4: Repeat with 5 New Clients</a:t>
            </a:r>
          </a:p>
        </p:txBody>
      </p:sp>
      <p:graphicFrame>
        <p:nvGraphicFramePr>
          <p:cNvPr id="4" name="Content Placeholder 3">
            <a:extLst>
              <a:ext uri="{FF2B5EF4-FFF2-40B4-BE49-F238E27FC236}">
                <a16:creationId xmlns:a16="http://schemas.microsoft.com/office/drawing/2014/main" id="{EB3F453A-1B1B-46AA-A838-7289D7D8F27A}"/>
              </a:ext>
            </a:extLst>
          </p:cNvPr>
          <p:cNvGraphicFramePr>
            <a:graphicFrameLocks noGrp="1"/>
          </p:cNvGraphicFramePr>
          <p:nvPr>
            <p:ph idx="1"/>
            <p:extLst>
              <p:ext uri="{D42A27DB-BD31-4B8C-83A1-F6EECF244321}">
                <p14:modId xmlns:p14="http://schemas.microsoft.com/office/powerpoint/2010/main" val="3463476988"/>
              </p:ext>
            </p:extLst>
          </p:nvPr>
        </p:nvGraphicFramePr>
        <p:xfrm>
          <a:off x="457200" y="1200150"/>
          <a:ext cx="8229599" cy="3325145"/>
        </p:xfrm>
        <a:graphic>
          <a:graphicData uri="http://schemas.openxmlformats.org/drawingml/2006/table">
            <a:tbl>
              <a:tblPr firstRow="1" bandRow="1">
                <a:tableStyleId>{5C22544A-7EE6-4342-B048-85BDC9FD1C3A}</a:tableStyleId>
              </a:tblPr>
              <a:tblGrid>
                <a:gridCol w="1599295">
                  <a:extLst>
                    <a:ext uri="{9D8B030D-6E8A-4147-A177-3AD203B41FA5}">
                      <a16:colId xmlns:a16="http://schemas.microsoft.com/office/drawing/2014/main" val="1611451840"/>
                    </a:ext>
                  </a:extLst>
                </a:gridCol>
                <a:gridCol w="6630304">
                  <a:extLst>
                    <a:ext uri="{9D8B030D-6E8A-4147-A177-3AD203B41FA5}">
                      <a16:colId xmlns:a16="http://schemas.microsoft.com/office/drawing/2014/main" val="3301541565"/>
                    </a:ext>
                  </a:extLst>
                </a:gridCol>
              </a:tblGrid>
              <a:tr h="494855">
                <a:tc>
                  <a:txBody>
                    <a:bodyPr/>
                    <a:lstStyle/>
                    <a:p>
                      <a:pPr algn="ctr"/>
                      <a:r>
                        <a:rPr lang="en-US" sz="1500" dirty="0">
                          <a:latin typeface="Garamond" panose="02020404030301010803" pitchFamily="18" charset="0"/>
                        </a:rPr>
                        <a:t>PDSA Cycle Step</a:t>
                      </a:r>
                    </a:p>
                  </a:txBody>
                  <a:tcPr marL="68580" marR="68580" marT="34290" marB="34290"/>
                </a:tc>
                <a:tc>
                  <a:txBody>
                    <a:bodyPr/>
                    <a:lstStyle/>
                    <a:p>
                      <a:pPr algn="ctr"/>
                      <a:r>
                        <a:rPr lang="en-US" sz="1500" dirty="0">
                          <a:latin typeface="Garamond" panose="02020404030301010803" pitchFamily="18" charset="0"/>
                        </a:rPr>
                        <a:t>Action</a:t>
                      </a:r>
                    </a:p>
                  </a:txBody>
                  <a:tcPr marL="68580" marR="68580" marT="34290" marB="34290"/>
                </a:tc>
                <a:extLst>
                  <a:ext uri="{0D108BD9-81ED-4DB2-BD59-A6C34878D82A}">
                    <a16:rowId xmlns:a16="http://schemas.microsoft.com/office/drawing/2014/main" val="1405545662"/>
                  </a:ext>
                </a:extLst>
              </a:tr>
              <a:tr h="544290">
                <a:tc>
                  <a:txBody>
                    <a:bodyPr/>
                    <a:lstStyle/>
                    <a:p>
                      <a:r>
                        <a:rPr lang="en-US" sz="1500" dirty="0"/>
                        <a:t>Plan</a:t>
                      </a:r>
                    </a:p>
                  </a:txBody>
                  <a:tcPr marL="68580" marR="68580" marT="34290" marB="34290"/>
                </a:tc>
                <a:tc>
                  <a:txBody>
                    <a:bodyPr/>
                    <a:lstStyle/>
                    <a:p>
                      <a:pPr marL="0" indent="0">
                        <a:buFont typeface="Wingdings" panose="05000000000000000000" pitchFamily="2" charset="2"/>
                        <a:buNone/>
                      </a:pPr>
                      <a:r>
                        <a:rPr lang="en-US" sz="1500" dirty="0"/>
                        <a:t>&gt; The team plans to pick 5 new clients</a:t>
                      </a:r>
                    </a:p>
                    <a:p>
                      <a:pPr marL="0" indent="0">
                        <a:buFont typeface="Wingdings" panose="05000000000000000000" pitchFamily="2" charset="2"/>
                        <a:buNone/>
                      </a:pPr>
                      <a:r>
                        <a:rPr lang="en-US" sz="1500" dirty="0"/>
                        <a:t>&gt; Receptionists schedules 5 rides for clients for the following Monday</a:t>
                      </a:r>
                    </a:p>
                  </a:txBody>
                  <a:tcPr marL="68580" marR="68580" marT="34290" marB="34290"/>
                </a:tc>
                <a:extLst>
                  <a:ext uri="{0D108BD9-81ED-4DB2-BD59-A6C34878D82A}">
                    <a16:rowId xmlns:a16="http://schemas.microsoft.com/office/drawing/2014/main" val="16047601"/>
                  </a:ext>
                </a:extLst>
              </a:tr>
              <a:tr h="777240">
                <a:tc>
                  <a:txBody>
                    <a:bodyPr/>
                    <a:lstStyle/>
                    <a:p>
                      <a:r>
                        <a:rPr lang="en-US" sz="1500" dirty="0"/>
                        <a:t>Do</a:t>
                      </a:r>
                    </a:p>
                  </a:txBody>
                  <a:tcPr marL="68580" marR="68580" marT="34290" marB="34290"/>
                </a:tc>
                <a:tc>
                  <a:txBody>
                    <a:bodyPr/>
                    <a:lstStyle/>
                    <a:p>
                      <a:r>
                        <a:rPr lang="en-US" sz="1500" dirty="0"/>
                        <a:t>&gt; Reminders that include the Uber Health info are communicated to the client two days prior to appointment</a:t>
                      </a:r>
                    </a:p>
                    <a:p>
                      <a:r>
                        <a:rPr lang="en-US" sz="1500" dirty="0"/>
                        <a:t>&gt; Pick up addresses are confirmed by receptionist</a:t>
                      </a:r>
                    </a:p>
                  </a:txBody>
                  <a:tcPr marL="68580" marR="68580" marT="34290" marB="34290"/>
                </a:tc>
                <a:extLst>
                  <a:ext uri="{0D108BD9-81ED-4DB2-BD59-A6C34878D82A}">
                    <a16:rowId xmlns:a16="http://schemas.microsoft.com/office/drawing/2014/main" val="1306184102"/>
                  </a:ext>
                </a:extLst>
              </a:tr>
              <a:tr h="982980">
                <a:tc>
                  <a:txBody>
                    <a:bodyPr/>
                    <a:lstStyle/>
                    <a:p>
                      <a:r>
                        <a:rPr lang="en-US" sz="1500" dirty="0"/>
                        <a:t>Study</a:t>
                      </a:r>
                    </a:p>
                  </a:txBody>
                  <a:tcPr marL="68580" marR="68580" marT="34290" marB="34290"/>
                </a:tc>
                <a:tc>
                  <a:txBody>
                    <a:bodyPr/>
                    <a:lstStyle/>
                    <a:p>
                      <a:r>
                        <a:rPr lang="en-US" sz="1500" dirty="0"/>
                        <a:t>&gt; Four clients arrive and depart on time, one client cancels appointment</a:t>
                      </a:r>
                    </a:p>
                    <a:p>
                      <a:r>
                        <a:rPr lang="en-US" sz="1500" dirty="0"/>
                        <a:t>&gt; Four clients express satisfaction with the service</a:t>
                      </a:r>
                    </a:p>
                    <a:p>
                      <a:r>
                        <a:rPr lang="en-US" sz="1500" dirty="0"/>
                        <a:t>&gt; Fifth client pick was able to be cancelled, so no charges to the agency for that client</a:t>
                      </a:r>
                    </a:p>
                  </a:txBody>
                  <a:tcPr marL="68580" marR="68580" marT="34290" marB="34290"/>
                </a:tc>
                <a:extLst>
                  <a:ext uri="{0D108BD9-81ED-4DB2-BD59-A6C34878D82A}">
                    <a16:rowId xmlns:a16="http://schemas.microsoft.com/office/drawing/2014/main" val="932575777"/>
                  </a:ext>
                </a:extLst>
              </a:tr>
              <a:tr h="525780">
                <a:tc>
                  <a:txBody>
                    <a:bodyPr/>
                    <a:lstStyle/>
                    <a:p>
                      <a:r>
                        <a:rPr lang="en-US" sz="1500" dirty="0"/>
                        <a:t>Act</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t>Expand test to all clients who are chronic no-shows for the following week who need transportation</a:t>
                      </a:r>
                    </a:p>
                  </a:txBody>
                  <a:tcPr marL="68580" marR="68580" marT="34290" marB="34290"/>
                </a:tc>
                <a:extLst>
                  <a:ext uri="{0D108BD9-81ED-4DB2-BD59-A6C34878D82A}">
                    <a16:rowId xmlns:a16="http://schemas.microsoft.com/office/drawing/2014/main" val="2345374859"/>
                  </a:ext>
                </a:extLst>
              </a:tr>
            </a:tbl>
          </a:graphicData>
        </a:graphic>
      </p:graphicFrame>
    </p:spTree>
    <p:custDataLst>
      <p:tags r:id="rId1"/>
    </p:custDataLst>
    <p:extLst>
      <p:ext uri="{BB962C8B-B14F-4D97-AF65-F5344CB8AC3E}">
        <p14:creationId xmlns:p14="http://schemas.microsoft.com/office/powerpoint/2010/main" val="297260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rmAutofit/>
          </a:bodyPr>
          <a:lstStyle/>
          <a:p>
            <a:r>
              <a:rPr lang="en-US" sz="3200" dirty="0"/>
              <a:t>Summary</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p:txBody>
          <a:bodyPr>
            <a:normAutofit fontScale="55000" lnSpcReduction="20000"/>
          </a:bodyPr>
          <a:lstStyle/>
          <a:p>
            <a:r>
              <a:rPr lang="en-US" dirty="0"/>
              <a:t>Small tests are necessary to test the idea</a:t>
            </a:r>
          </a:p>
          <a:p>
            <a:pPr lvl="1"/>
            <a:r>
              <a:rPr lang="en-US" dirty="0"/>
              <a:t>If the idea works in a small test expand the test</a:t>
            </a:r>
          </a:p>
          <a:p>
            <a:pPr lvl="1"/>
            <a:r>
              <a:rPr lang="en-US" dirty="0"/>
              <a:t>If the idea isn’t supporting the hypothesis; decide to review the data and test a new idea, tweak the current idea or abandon your hypothesis</a:t>
            </a:r>
          </a:p>
          <a:p>
            <a:r>
              <a:rPr lang="en-US" dirty="0"/>
              <a:t>If an idea is fully implemented without testing, the results could harm the operation of an organization</a:t>
            </a:r>
          </a:p>
          <a:p>
            <a:pPr lvl="1"/>
            <a:r>
              <a:rPr lang="en-US" dirty="0"/>
              <a:t>Imagine the confusion if there were dozens of chronic no-show clients getting Uber Health rides</a:t>
            </a:r>
          </a:p>
          <a:p>
            <a:pPr lvl="1"/>
            <a:r>
              <a:rPr lang="en-US" dirty="0"/>
              <a:t>Imagine the task of tracking all these clients</a:t>
            </a:r>
          </a:p>
          <a:p>
            <a:r>
              <a:rPr lang="en-US" dirty="0"/>
              <a:t>In our model project, we saw:</a:t>
            </a:r>
          </a:p>
          <a:p>
            <a:pPr lvl="1"/>
            <a:r>
              <a:rPr lang="en-US" dirty="0"/>
              <a:t>Inconsistent early results</a:t>
            </a:r>
          </a:p>
          <a:p>
            <a:pPr lvl="1"/>
            <a:r>
              <a:rPr lang="en-US" dirty="0"/>
              <a:t>Frustration by the case manager</a:t>
            </a:r>
          </a:p>
          <a:p>
            <a:pPr lvl="1"/>
            <a:r>
              <a:rPr lang="en-US" dirty="0"/>
              <a:t>Changes to our test</a:t>
            </a:r>
          </a:p>
          <a:p>
            <a:pPr lvl="3"/>
            <a:r>
              <a:rPr lang="en-US" sz="2200" dirty="0"/>
              <a:t>Receptionist takes on more coordination responsibilities </a:t>
            </a:r>
          </a:p>
          <a:p>
            <a:pPr lvl="3"/>
            <a:r>
              <a:rPr lang="en-US" sz="2200" dirty="0"/>
              <a:t>Communication was approved; cancelled appointment coordination improved</a:t>
            </a:r>
          </a:p>
        </p:txBody>
      </p:sp>
    </p:spTree>
    <p:custDataLst>
      <p:tags r:id="rId1"/>
    </p:custDataLst>
    <p:extLst>
      <p:ext uri="{BB962C8B-B14F-4D97-AF65-F5344CB8AC3E}">
        <p14:creationId xmlns:p14="http://schemas.microsoft.com/office/powerpoint/2010/main" val="2602601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16C2-7315-4A78-B846-D10307BE511A}"/>
              </a:ext>
            </a:extLst>
          </p:cNvPr>
          <p:cNvSpPr>
            <a:spLocks noGrp="1"/>
          </p:cNvSpPr>
          <p:nvPr>
            <p:ph type="title"/>
          </p:nvPr>
        </p:nvSpPr>
        <p:spPr>
          <a:xfrm>
            <a:off x="457200" y="266700"/>
            <a:ext cx="8229600" cy="857250"/>
          </a:xfrm>
        </p:spPr>
        <p:txBody>
          <a:bodyPr>
            <a:normAutofit/>
          </a:bodyPr>
          <a:lstStyle/>
          <a:p>
            <a:r>
              <a:rPr lang="en-US" sz="3200" dirty="0"/>
              <a:t>Summary</a:t>
            </a:r>
          </a:p>
        </p:txBody>
      </p:sp>
      <p:sp>
        <p:nvSpPr>
          <p:cNvPr id="3" name="Content Placeholder 2">
            <a:extLst>
              <a:ext uri="{FF2B5EF4-FFF2-40B4-BE49-F238E27FC236}">
                <a16:creationId xmlns:a16="http://schemas.microsoft.com/office/drawing/2014/main" id="{009E3700-FDD3-4910-9BFA-663369224E75}"/>
              </a:ext>
            </a:extLst>
          </p:cNvPr>
          <p:cNvSpPr>
            <a:spLocks noGrp="1"/>
          </p:cNvSpPr>
          <p:nvPr>
            <p:ph idx="1"/>
          </p:nvPr>
        </p:nvSpPr>
        <p:spPr/>
        <p:txBody>
          <a:bodyPr>
            <a:normAutofit/>
          </a:bodyPr>
          <a:lstStyle/>
          <a:p>
            <a:r>
              <a:rPr lang="en-US" sz="2000" dirty="0"/>
              <a:t>We made adjustments as necessary</a:t>
            </a:r>
          </a:p>
          <a:p>
            <a:r>
              <a:rPr lang="en-US" sz="2000" dirty="0"/>
              <a:t>Our repeated tests gave us increase confidence in our change idea</a:t>
            </a:r>
          </a:p>
          <a:p>
            <a:r>
              <a:rPr lang="en-US" sz="2000" dirty="0"/>
              <a:t>The quality improvement project team worked together to analyze the data and keep the focus on the project</a:t>
            </a:r>
          </a:p>
          <a:p>
            <a:r>
              <a:rPr lang="en-US" sz="2000" dirty="0"/>
              <a:t>PDSA Cycles are iterative; never claim success or failure after one test</a:t>
            </a:r>
          </a:p>
        </p:txBody>
      </p:sp>
    </p:spTree>
    <p:custDataLst>
      <p:tags r:id="rId1"/>
    </p:custDataLst>
    <p:extLst>
      <p:ext uri="{BB962C8B-B14F-4D97-AF65-F5344CB8AC3E}">
        <p14:creationId xmlns:p14="http://schemas.microsoft.com/office/powerpoint/2010/main" val="519950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Aha Moments and Wrap Up</a:t>
            </a:r>
          </a:p>
        </p:txBody>
      </p:sp>
    </p:spTree>
    <p:custDataLst>
      <p:tags r:id="rId1"/>
    </p:custDataLst>
    <p:extLst>
      <p:ext uri="{BB962C8B-B14F-4D97-AF65-F5344CB8AC3E}">
        <p14:creationId xmlns:p14="http://schemas.microsoft.com/office/powerpoint/2010/main" val="155444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68B04A7-F1E5-4332-A35A-47CC4164304A}"/>
              </a:ext>
            </a:extLst>
          </p:cNvPr>
          <p:cNvSpPr txBox="1">
            <a:spLocks noChangeArrowheads="1"/>
          </p:cNvSpPr>
          <p:nvPr/>
        </p:nvSpPr>
        <p:spPr>
          <a:xfrm>
            <a:off x="1182757" y="534215"/>
            <a:ext cx="6778487" cy="4209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lnSpc>
                <a:spcPct val="90000"/>
              </a:lnSpc>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defTabSz="914378">
              <a:lnSpc>
                <a:spcPct val="100000"/>
              </a:lnSpc>
              <a:defRPr/>
            </a:pPr>
            <a:r>
              <a:rPr lang="en-US" altLang="en-US" kern="0" dirty="0">
                <a:solidFill>
                  <a:prstClr val="black"/>
                </a:solidFill>
                <a:latin typeface="Garamond" panose="02020404030301010803" pitchFamily="18" charset="0"/>
                <a:ea typeface="ＭＳ Ｐゴシック" panose="020B0600070205080204" pitchFamily="34" charset="-128"/>
              </a:rPr>
              <a:t>Reminder about Basic Zoom Functions</a:t>
            </a:r>
          </a:p>
        </p:txBody>
      </p:sp>
      <p:pic>
        <p:nvPicPr>
          <p:cNvPr id="2" name="Picture 1">
            <a:extLst>
              <a:ext uri="{FF2B5EF4-FFF2-40B4-BE49-F238E27FC236}">
                <a16:creationId xmlns:a16="http://schemas.microsoft.com/office/drawing/2014/main" id="{42809D1D-DD4A-1B4A-8162-6E87642F0D00}"/>
              </a:ext>
            </a:extLst>
          </p:cNvPr>
          <p:cNvPicPr>
            <a:picLocks noChangeAspect="1"/>
          </p:cNvPicPr>
          <p:nvPr/>
        </p:nvPicPr>
        <p:blipFill>
          <a:blip r:embed="rId4"/>
          <a:stretch>
            <a:fillRect/>
          </a:stretch>
        </p:blipFill>
        <p:spPr>
          <a:xfrm>
            <a:off x="1304925" y="1200150"/>
            <a:ext cx="6534150" cy="3198682"/>
          </a:xfrm>
          <a:prstGeom prst="rect">
            <a:avLst/>
          </a:prstGeom>
        </p:spPr>
      </p:pic>
    </p:spTree>
    <p:custDataLst>
      <p:tags r:id="rId1"/>
    </p:custDataLst>
    <p:extLst>
      <p:ext uri="{BB962C8B-B14F-4D97-AF65-F5344CB8AC3E}">
        <p14:creationId xmlns:p14="http://schemas.microsoft.com/office/powerpoint/2010/main" val="273140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AA70BE-132A-F347-B5CE-59CA1CC8C086}"/>
              </a:ext>
            </a:extLst>
          </p:cNvPr>
          <p:cNvPicPr>
            <a:picLocks noChangeAspect="1"/>
          </p:cNvPicPr>
          <p:nvPr/>
        </p:nvPicPr>
        <p:blipFill>
          <a:blip r:embed="rId4"/>
          <a:stretch>
            <a:fillRect/>
          </a:stretch>
        </p:blipFill>
        <p:spPr>
          <a:xfrm>
            <a:off x="0" y="361950"/>
            <a:ext cx="9190199" cy="3886200"/>
          </a:xfrm>
          <a:prstGeom prst="rect">
            <a:avLst/>
          </a:prstGeom>
        </p:spPr>
      </p:pic>
    </p:spTree>
    <p:custDataLst>
      <p:tags r:id="rId1"/>
    </p:custDataLst>
    <p:extLst>
      <p:ext uri="{BB962C8B-B14F-4D97-AF65-F5344CB8AC3E}">
        <p14:creationId xmlns:p14="http://schemas.microsoft.com/office/powerpoint/2010/main" val="3522254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9C112A-9C47-014C-9C74-F99977C7930B}"/>
              </a:ext>
            </a:extLst>
          </p:cNvPr>
          <p:cNvPicPr>
            <a:picLocks noChangeAspect="1"/>
          </p:cNvPicPr>
          <p:nvPr/>
        </p:nvPicPr>
        <p:blipFill>
          <a:blip r:embed="rId4"/>
          <a:stretch>
            <a:fillRect/>
          </a:stretch>
        </p:blipFill>
        <p:spPr>
          <a:xfrm>
            <a:off x="1" y="361951"/>
            <a:ext cx="9093111" cy="3886200"/>
          </a:xfrm>
          <a:prstGeom prst="rect">
            <a:avLst/>
          </a:prstGeom>
        </p:spPr>
      </p:pic>
    </p:spTree>
    <p:custDataLst>
      <p:tags r:id="rId1"/>
    </p:custDataLst>
    <p:extLst>
      <p:ext uri="{BB962C8B-B14F-4D97-AF65-F5344CB8AC3E}">
        <p14:creationId xmlns:p14="http://schemas.microsoft.com/office/powerpoint/2010/main" val="1812074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19629-C28E-F442-9C1E-F75E5A651E16}"/>
              </a:ext>
            </a:extLst>
          </p:cNvPr>
          <p:cNvPicPr>
            <a:picLocks noChangeAspect="1"/>
          </p:cNvPicPr>
          <p:nvPr/>
        </p:nvPicPr>
        <p:blipFill>
          <a:blip r:embed="rId4"/>
          <a:stretch>
            <a:fillRect/>
          </a:stretch>
        </p:blipFill>
        <p:spPr>
          <a:xfrm>
            <a:off x="2346" y="361950"/>
            <a:ext cx="9057601" cy="3886200"/>
          </a:xfrm>
          <a:prstGeom prst="rect">
            <a:avLst/>
          </a:prstGeom>
        </p:spPr>
      </p:pic>
    </p:spTree>
    <p:custDataLst>
      <p:tags r:id="rId1"/>
    </p:custDataLst>
    <p:extLst>
      <p:ext uri="{BB962C8B-B14F-4D97-AF65-F5344CB8AC3E}">
        <p14:creationId xmlns:p14="http://schemas.microsoft.com/office/powerpoint/2010/main" val="192400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B0477356-F97F-4689-AF5C-6D4A5A3F7CB6}"/>
              </a:ext>
            </a:extLst>
          </p:cNvPr>
          <p:cNvGraphicFramePr>
            <a:graphicFrameLocks noGrp="1"/>
          </p:cNvGraphicFramePr>
          <p:nvPr/>
        </p:nvGraphicFramePr>
        <p:xfrm>
          <a:off x="101237" y="1200150"/>
          <a:ext cx="8951494" cy="3200400"/>
        </p:xfrm>
        <a:graphic>
          <a:graphicData uri="http://schemas.openxmlformats.org/drawingml/2006/table">
            <a:tbl>
              <a:tblPr firstRow="1" firstCol="1">
                <a:tableStyleId>{5C22544A-7EE6-4342-B048-85BDC9FD1C3A}</a:tableStyleId>
              </a:tblPr>
              <a:tblGrid>
                <a:gridCol w="1498963">
                  <a:extLst>
                    <a:ext uri="{9D8B030D-6E8A-4147-A177-3AD203B41FA5}">
                      <a16:colId xmlns:a16="http://schemas.microsoft.com/office/drawing/2014/main" val="3342291140"/>
                    </a:ext>
                  </a:extLst>
                </a:gridCol>
                <a:gridCol w="2749205">
                  <a:extLst>
                    <a:ext uri="{9D8B030D-6E8A-4147-A177-3AD203B41FA5}">
                      <a16:colId xmlns:a16="http://schemas.microsoft.com/office/drawing/2014/main" val="1899867236"/>
                    </a:ext>
                  </a:extLst>
                </a:gridCol>
                <a:gridCol w="1960125">
                  <a:extLst>
                    <a:ext uri="{9D8B030D-6E8A-4147-A177-3AD203B41FA5}">
                      <a16:colId xmlns:a16="http://schemas.microsoft.com/office/drawing/2014/main" val="3139748182"/>
                    </a:ext>
                  </a:extLst>
                </a:gridCol>
                <a:gridCol w="2743201">
                  <a:extLst>
                    <a:ext uri="{9D8B030D-6E8A-4147-A177-3AD203B41FA5}">
                      <a16:colId xmlns:a16="http://schemas.microsoft.com/office/drawing/2014/main" val="3644447944"/>
                    </a:ext>
                  </a:extLst>
                </a:gridCol>
              </a:tblGrid>
              <a:tr h="212858">
                <a:tc>
                  <a:txBody>
                    <a:bodyPr/>
                    <a:lstStyle/>
                    <a:p>
                      <a:pPr marL="57150" marR="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Training</a:t>
                      </a:r>
                    </a:p>
                  </a:txBody>
                  <a:tcPr marL="0" marR="0" marT="0" marB="0" anchor="ctr"/>
                </a:tc>
                <a:tc>
                  <a:txBody>
                    <a:bodyPr/>
                    <a:lstStyle/>
                    <a:p>
                      <a:pPr marL="57150" marR="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Purpose</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0" marR="5715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Frequency</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0" marR="5715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Description</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27060286"/>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Webinar Series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Introducing Part B-funded providers to “QI 101” and providing them with real-world application of QI initiatives.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6x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Six (6) webinar sessions - sixty (60) minutes each for Part B-funded service providers in need of QI training.</a:t>
                      </a:r>
                    </a:p>
                  </a:txBody>
                  <a:tcPr marL="0" marR="0" marT="0" marB="0"/>
                </a:tc>
                <a:extLst>
                  <a:ext uri="{0D108BD9-81ED-4DB2-BD59-A6C34878D82A}">
                    <a16:rowId xmlns:a16="http://schemas.microsoft.com/office/drawing/2014/main" val="708508239"/>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Bootcamp for Part B Providers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Building their QI capacity to apply the QI learning content within their programs.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3x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Six (6) sessions - ninety (90) minutes each, using a case study learning approach to apply QI/QM in a Part B provider setting.</a:t>
                      </a:r>
                    </a:p>
                  </a:txBody>
                  <a:tcPr marL="0" marR="0" marT="0" marB="0"/>
                </a:tc>
                <a:extLst>
                  <a:ext uri="{0D108BD9-81ED-4DB2-BD59-A6C34878D82A}">
                    <a16:rowId xmlns:a16="http://schemas.microsoft.com/office/drawing/2014/main" val="384975753"/>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Sharing Sessions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QI content presentations during QI Sharing Sessions.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4x a year during each of the 3x groups per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15-20 min presentations on key QI topics by a QI content expert.</a:t>
                      </a:r>
                    </a:p>
                  </a:txBody>
                  <a:tcPr marL="0" marR="0" marT="0" marB="0"/>
                </a:tc>
                <a:extLst>
                  <a:ext uri="{0D108BD9-81ED-4DB2-BD59-A6C34878D82A}">
                    <a16:rowId xmlns:a16="http://schemas.microsoft.com/office/drawing/2014/main" val="990143014"/>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Technical Assistance and Coaching by Contract Managers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assistance and guidance to reach all QI milestones.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Continuously available with monthly provision anticipated based on experience</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Technical assistance and coaching during contract monitoring and quality management assessments.</a:t>
                      </a:r>
                    </a:p>
                  </a:txBody>
                  <a:tcPr marL="0" marR="0" marT="0" marB="0"/>
                </a:tc>
                <a:extLst>
                  <a:ext uri="{0D108BD9-81ED-4DB2-BD59-A6C34878D82A}">
                    <a16:rowId xmlns:a16="http://schemas.microsoft.com/office/drawing/2014/main" val="838710815"/>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Office Hours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individualized technical assistance. </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12x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Twelve (12) sessions to assist with answering any QI questions.</a:t>
                      </a:r>
                    </a:p>
                  </a:txBody>
                  <a:tcPr marL="0" marR="0" marT="0" marB="0"/>
                </a:tc>
                <a:extLst>
                  <a:ext uri="{0D108BD9-81ED-4DB2-BD59-A6C34878D82A}">
                    <a16:rowId xmlns:a16="http://schemas.microsoft.com/office/drawing/2014/main" val="1485821739"/>
                  </a:ext>
                </a:extLst>
              </a:tr>
              <a:tr h="198622">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AIRS Training</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Ongoing AIRS trainings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Monthly on a variety of topics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Learning how to report performance data.</a:t>
                      </a:r>
                    </a:p>
                  </a:txBody>
                  <a:tcPr marL="0" marR="0" marT="0" marB="0"/>
                </a:tc>
                <a:extLst>
                  <a:ext uri="{0D108BD9-81ED-4DB2-BD59-A6C34878D82A}">
                    <a16:rowId xmlns:a16="http://schemas.microsoft.com/office/drawing/2014/main" val="2214243343"/>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Access to CQII Training Materials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an ongoing QI resource to learn more about QI.</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Continuously available </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Sharing of QI training resources, such as Quality Academy tutorials.</a:t>
                      </a:r>
                    </a:p>
                  </a:txBody>
                  <a:tcPr marL="0" marR="0" marT="0" marB="0"/>
                </a:tc>
                <a:extLst>
                  <a:ext uri="{0D108BD9-81ED-4DB2-BD59-A6C34878D82A}">
                    <a16:rowId xmlns:a16="http://schemas.microsoft.com/office/drawing/2014/main" val="758539611"/>
                  </a:ext>
                </a:extLst>
              </a:tr>
            </a:tbl>
          </a:graphicData>
        </a:graphic>
      </p:graphicFrame>
      <p:sp>
        <p:nvSpPr>
          <p:cNvPr id="23" name="Rectangle 2">
            <a:extLst>
              <a:ext uri="{FF2B5EF4-FFF2-40B4-BE49-F238E27FC236}">
                <a16:creationId xmlns:a16="http://schemas.microsoft.com/office/drawing/2014/main" id="{D2525E11-7B39-45A2-B9D1-16B63EE7646E}"/>
              </a:ext>
            </a:extLst>
          </p:cNvPr>
          <p:cNvSpPr txBox="1">
            <a:spLocks noChangeArrowheads="1"/>
          </p:cNvSpPr>
          <p:nvPr/>
        </p:nvSpPr>
        <p:spPr>
          <a:xfrm>
            <a:off x="96252" y="438150"/>
            <a:ext cx="8819148" cy="40477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latin typeface="Garamond" panose="02020404030301010803" pitchFamily="18" charset="0"/>
                <a:ea typeface="ＭＳ Ｐゴシック" panose="020B0600070205080204" pitchFamily="34" charset="-128"/>
              </a:rPr>
              <a:t>QI Training Modalities</a:t>
            </a:r>
          </a:p>
        </p:txBody>
      </p:sp>
    </p:spTree>
    <p:custDataLst>
      <p:tags r:id="rId1"/>
    </p:custDataLst>
    <p:extLst>
      <p:ext uri="{BB962C8B-B14F-4D97-AF65-F5344CB8AC3E}">
        <p14:creationId xmlns:p14="http://schemas.microsoft.com/office/powerpoint/2010/main" val="223123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Resources</a:t>
            </a:r>
          </a:p>
        </p:txBody>
      </p:sp>
      <p:sp>
        <p:nvSpPr>
          <p:cNvPr id="3" name="Content Placeholder 2"/>
          <p:cNvSpPr>
            <a:spLocks noGrp="1"/>
          </p:cNvSpPr>
          <p:nvPr>
            <p:ph idx="1"/>
          </p:nvPr>
        </p:nvSpPr>
        <p:spPr>
          <a:xfrm>
            <a:off x="470995" y="1230961"/>
            <a:ext cx="8044355" cy="3116012"/>
          </a:xfrm>
        </p:spPr>
        <p:txBody>
          <a:bodyPr>
            <a:normAutofit/>
          </a:bodyPr>
          <a:lstStyle/>
          <a:p>
            <a:r>
              <a:rPr lang="en-US" sz="2400" dirty="0"/>
              <a:t>PDSA Cycles</a:t>
            </a:r>
          </a:p>
          <a:p>
            <a:pPr marL="514350" lvl="2" indent="0">
              <a:buNone/>
            </a:pPr>
            <a:r>
              <a:rPr lang="en-US" sz="1800" dirty="0">
                <a:hlinkClick r:id="rId4"/>
              </a:rPr>
              <a:t>https://www.youtube.com/watch?v=gEbV1yg0LwU</a:t>
            </a:r>
            <a:endParaRPr lang="en-US" sz="1800" dirty="0"/>
          </a:p>
          <a:p>
            <a:r>
              <a:rPr lang="en-US" sz="2400" dirty="0"/>
              <a:t>PDSA Cycle worksheet</a:t>
            </a:r>
          </a:p>
          <a:p>
            <a:pPr marL="514350" lvl="2" indent="0">
              <a:buNone/>
            </a:pPr>
            <a:r>
              <a:rPr lang="en-US" sz="1800" dirty="0">
                <a:hlinkClick r:id="rId5"/>
              </a:rPr>
              <a:t>https://targethiv.org/library/mfipdsa-worksheet</a:t>
            </a:r>
            <a:endParaRPr lang="en-US" sz="1800" dirty="0"/>
          </a:p>
          <a:p>
            <a:r>
              <a:rPr lang="en-US" sz="2400" dirty="0"/>
              <a:t>Foundation and History of the PDSA Cycle</a:t>
            </a:r>
          </a:p>
          <a:p>
            <a:pPr marL="514350" lvl="2" indent="0">
              <a:buNone/>
            </a:pPr>
            <a:r>
              <a:rPr lang="en-US" sz="1800" dirty="0">
                <a:hlinkClick r:id="rId6"/>
              </a:rPr>
              <a:t>https://deming.org/uploads/paper/</a:t>
            </a:r>
            <a:r>
              <a:rPr lang="en-US" sz="1800" dirty="0" err="1">
                <a:hlinkClick r:id="rId6"/>
              </a:rPr>
              <a:t>PDSA_History_Ron_Moen.pdf</a:t>
            </a:r>
            <a:endParaRPr lang="en-US" sz="1800" dirty="0"/>
          </a:p>
        </p:txBody>
      </p:sp>
    </p:spTree>
    <p:custDataLst>
      <p:tags r:id="rId1"/>
    </p:custDataLst>
    <p:extLst>
      <p:ext uri="{BB962C8B-B14F-4D97-AF65-F5344CB8AC3E}">
        <p14:creationId xmlns:p14="http://schemas.microsoft.com/office/powerpoint/2010/main" val="1609493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10;&#10;Thank you!">
            <a:extLst>
              <a:ext uri="{FF2B5EF4-FFF2-40B4-BE49-F238E27FC236}">
                <a16:creationId xmlns:a16="http://schemas.microsoft.com/office/drawing/2014/main" id="{509EF20B-4C16-459B-93E2-3F2A382F7E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485901"/>
            <a:ext cx="6858000" cy="1859756"/>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16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1" y="2028826"/>
            <a:ext cx="4672013" cy="428625"/>
          </a:xfrm>
          <a:prstGeom prst="rect">
            <a:avLst/>
          </a:prstGeom>
        </p:spPr>
        <p:txBody>
          <a:bodyPr vert="horz" lIns="51435" tIns="25718" rIns="51435" bIns="2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2000" b="1" dirty="0">
                <a:solidFill>
                  <a:srgbClr val="CC0000"/>
                </a:solidFill>
                <a:effectLst>
                  <a:outerShdw blurRad="38100" dist="38100" dir="2700000" algn="tl">
                    <a:srgbClr val="000000">
                      <a:alpha val="43137"/>
                    </a:srgbClr>
                  </a:outerShdw>
                </a:effectLst>
                <a:latin typeface="Garamond" panose="02020404030301010803" pitchFamily="18" charset="0"/>
              </a:rPr>
              <a:t>Contact Information</a:t>
            </a:r>
          </a:p>
        </p:txBody>
      </p:sp>
      <p:sp>
        <p:nvSpPr>
          <p:cNvPr id="5" name="Rectangle 4">
            <a:extLst>
              <a:ext uri="{FF2B5EF4-FFF2-40B4-BE49-F238E27FC236}">
                <a16:creationId xmlns:a16="http://schemas.microsoft.com/office/drawing/2014/main" id="{B0855BE5-FB8D-7E45-A4D6-8FD102FFDCEB}"/>
              </a:ext>
            </a:extLst>
          </p:cNvPr>
          <p:cNvSpPr/>
          <p:nvPr/>
        </p:nvSpPr>
        <p:spPr>
          <a:xfrm>
            <a:off x="457201" y="2525487"/>
            <a:ext cx="3199257" cy="1600438"/>
          </a:xfrm>
          <a:prstGeom prst="rect">
            <a:avLst/>
          </a:prstGeom>
        </p:spPr>
        <p:txBody>
          <a:bodyPr wrap="square">
            <a:spAutoFit/>
          </a:bodyPr>
          <a:lstStyle/>
          <a:p>
            <a:r>
              <a:rPr lang="en-US" sz="1400" dirty="0">
                <a:latin typeface="Garamond" panose="02020404030301010803" pitchFamily="18" charset="0"/>
                <a:ea typeface="Calibri" panose="020F0502020204030204" pitchFamily="34" charset="0"/>
                <a:cs typeface="Times New Roman" panose="02020603050405020304" pitchFamily="18" charset="0"/>
              </a:rPr>
              <a:t>Kevin Garrett, MSW</a:t>
            </a:r>
          </a:p>
          <a:p>
            <a:r>
              <a:rPr lang="en-US" sz="1400" dirty="0">
                <a:latin typeface="Garamond" panose="02020404030301010803" pitchFamily="18" charset="0"/>
                <a:ea typeface="Calibri" panose="020F0502020204030204" pitchFamily="34" charset="0"/>
                <a:cs typeface="Times New Roman" panose="02020603050405020304" pitchFamily="18" charset="0"/>
              </a:rPr>
              <a:t>Senior Manager, CQII</a:t>
            </a:r>
          </a:p>
          <a:p>
            <a:r>
              <a:rPr lang="en-US" sz="1400" dirty="0">
                <a:latin typeface="Garamond" panose="02020404030301010803" pitchFamily="18" charset="0"/>
                <a:ea typeface="Calibri" panose="020F0502020204030204" pitchFamily="34" charset="0"/>
                <a:cs typeface="Times New Roman" panose="02020603050405020304" pitchFamily="18" charset="0"/>
              </a:rPr>
              <a:t>New York State Department of Health</a:t>
            </a:r>
          </a:p>
          <a:p>
            <a:r>
              <a:rPr lang="en-US" sz="1400" dirty="0">
                <a:latin typeface="Garamond" panose="02020404030301010803" pitchFamily="18" charset="0"/>
                <a:ea typeface="Calibri" panose="020F0502020204030204" pitchFamily="34" charset="0"/>
                <a:cs typeface="Times New Roman" panose="02020603050405020304" pitchFamily="18" charset="0"/>
              </a:rPr>
              <a:t>AIDS Institute</a:t>
            </a:r>
          </a:p>
          <a:p>
            <a:r>
              <a:rPr lang="en-US" sz="1400" dirty="0">
                <a:latin typeface="Garamond" panose="02020404030301010803" pitchFamily="18" charset="0"/>
                <a:ea typeface="Calibri" panose="020F0502020204030204" pitchFamily="34" charset="0"/>
                <a:cs typeface="Times New Roman" panose="02020603050405020304" pitchFamily="18" charset="0"/>
              </a:rPr>
              <a:t>90 Church Street, 13th floor</a:t>
            </a:r>
          </a:p>
          <a:p>
            <a:r>
              <a:rPr lang="en-US" sz="1400" dirty="0">
                <a:latin typeface="Garamond" panose="02020404030301010803" pitchFamily="18" charset="0"/>
                <a:ea typeface="Calibri" panose="020F0502020204030204" pitchFamily="34" charset="0"/>
                <a:cs typeface="Times New Roman" panose="02020603050405020304" pitchFamily="18" charset="0"/>
              </a:rPr>
              <a:t>New York, NY 10007-2919</a:t>
            </a:r>
          </a:p>
          <a:p>
            <a:r>
              <a:rPr lang="en-US" sz="1400" dirty="0">
                <a:latin typeface="Garamond" panose="02020404030301010803" pitchFamily="18" charset="0"/>
                <a:ea typeface="Calibri" panose="020F0502020204030204" pitchFamily="34" charset="0"/>
                <a:cs typeface="Times New Roman" panose="02020603050405020304" pitchFamily="18" charset="0"/>
              </a:rPr>
              <a:t>Kevin.Garrett@health.ny.gov</a:t>
            </a:r>
          </a:p>
        </p:txBody>
      </p:sp>
      <p:sp>
        <p:nvSpPr>
          <p:cNvPr id="2" name="Rectangle 1">
            <a:extLst>
              <a:ext uri="{FF2B5EF4-FFF2-40B4-BE49-F238E27FC236}">
                <a16:creationId xmlns:a16="http://schemas.microsoft.com/office/drawing/2014/main" id="{BFEB9E43-BC2C-D14C-8578-317CB64B10E3}"/>
              </a:ext>
            </a:extLst>
          </p:cNvPr>
          <p:cNvSpPr/>
          <p:nvPr/>
        </p:nvSpPr>
        <p:spPr>
          <a:xfrm>
            <a:off x="8305800" y="133350"/>
            <a:ext cx="457200" cy="228600"/>
          </a:xfrm>
          <a:prstGeom prst="rect">
            <a:avLst/>
          </a:prstGeom>
          <a:solidFill>
            <a:srgbClr val="0A2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270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2A0A511-1F11-42BB-96AF-924F534CA8D3}"/>
              </a:ext>
            </a:extLst>
          </p:cNvPr>
          <p:cNvSpPr txBox="1">
            <a:spLocks noChangeArrowheads="1"/>
          </p:cNvSpPr>
          <p:nvPr/>
        </p:nvSpPr>
        <p:spPr>
          <a:xfrm>
            <a:off x="607464" y="379010"/>
            <a:ext cx="79248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a:defRPr/>
            </a:pPr>
            <a:r>
              <a:rPr lang="en-US" altLang="en-US" dirty="0">
                <a:solidFill>
                  <a:schemeClr val="tx1"/>
                </a:solidFill>
                <a:latin typeface="Garamond" panose="02020404030301010803" pitchFamily="18" charset="0"/>
              </a:rPr>
              <a:t>Good Practices for Zoom Participation</a:t>
            </a:r>
            <a:endParaRPr lang="en-US" altLang="en-US" kern="0" dirty="0">
              <a:solidFill>
                <a:schemeClr val="tx1"/>
              </a:solidFill>
              <a:latin typeface="Garamond" panose="02020404030301010803" pitchFamily="18" charset="0"/>
              <a:ea typeface="ＭＳ Ｐゴシック" panose="020B0600070205080204" pitchFamily="34" charset="-128"/>
            </a:endParaRPr>
          </a:p>
        </p:txBody>
      </p:sp>
      <p:sp>
        <p:nvSpPr>
          <p:cNvPr id="3" name="Rectangle 2">
            <a:extLst>
              <a:ext uri="{FF2B5EF4-FFF2-40B4-BE49-F238E27FC236}">
                <a16:creationId xmlns:a16="http://schemas.microsoft.com/office/drawing/2014/main" id="{24CB493C-341E-45DC-B61C-577A72EE60AC}"/>
              </a:ext>
            </a:extLst>
          </p:cNvPr>
          <p:cNvSpPr/>
          <p:nvPr/>
        </p:nvSpPr>
        <p:spPr>
          <a:xfrm>
            <a:off x="968834" y="1352026"/>
            <a:ext cx="7565566" cy="2410083"/>
          </a:xfrm>
          <a:prstGeom prst="rect">
            <a:avLst/>
          </a:prstGeom>
        </p:spPr>
        <p:txBody>
          <a:bodyPr wrap="square">
            <a:spAutoFit/>
          </a:bodyPr>
          <a:lstStyle/>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lang="en-US" altLang="en-US" sz="2400" b="1" dirty="0">
                <a:solidFill>
                  <a:srgbClr val="000000"/>
                </a:solidFill>
                <a:latin typeface="Garamond" panose="02020404030301010803" pitchFamily="18" charset="0"/>
                <a:ea typeface="ＭＳ Ｐゴシック" panose="020B0600070205080204" pitchFamily="34" charset="-128"/>
              </a:rPr>
              <a:t>Re-l</a:t>
            </a: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abel your Zoom til</a:t>
            </a:r>
            <a:r>
              <a:rPr lang="en-US" altLang="en-US" sz="2400" b="1" dirty="0">
                <a:solidFill>
                  <a:srgbClr val="000000"/>
                </a:solidFill>
                <a:latin typeface="Garamond" panose="02020404030301010803" pitchFamily="18" charset="0"/>
                <a:ea typeface="ＭＳ Ｐゴシック" panose="020B0600070205080204" pitchFamily="34" charset="-128"/>
              </a:rPr>
              <a:t>e </a:t>
            </a:r>
            <a:r>
              <a:rPr lang="en-US" altLang="en-US" sz="2400" dirty="0">
                <a:solidFill>
                  <a:srgbClr val="000000"/>
                </a:solidFill>
                <a:latin typeface="Garamond" panose="02020404030301010803" pitchFamily="18" charset="0"/>
                <a:ea typeface="ＭＳ Ｐゴシック" panose="020B0600070205080204" pitchFamily="34" charset="-128"/>
              </a:rPr>
              <a:t>to state your name</a:t>
            </a:r>
          </a:p>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Keep video on </a:t>
            </a:r>
            <a:r>
              <a:rPr kumimoji="0" lang="en-US" altLang="en-US" sz="2400" b="0"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and mute your line when needed</a:t>
            </a:r>
          </a:p>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Use the chat room </a:t>
            </a:r>
            <a:r>
              <a:rPr kumimoji="0" lang="en-US" altLang="en-US" sz="2400" b="0"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to ask for clarifications, post questions, or share your wisdom</a:t>
            </a:r>
          </a:p>
        </p:txBody>
      </p:sp>
      <p:pic>
        <p:nvPicPr>
          <p:cNvPr id="4" name="Picture 3">
            <a:extLst>
              <a:ext uri="{FF2B5EF4-FFF2-40B4-BE49-F238E27FC236}">
                <a16:creationId xmlns:a16="http://schemas.microsoft.com/office/drawing/2014/main" id="{DEA53FB6-9863-4CC7-9E73-3BB9E42AA01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0366" y="4184142"/>
            <a:ext cx="718468" cy="64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AFDB28-3518-44E5-B5F6-2FD023B6832E}"/>
              </a:ext>
            </a:extLst>
          </p:cNvPr>
          <p:cNvSpPr/>
          <p:nvPr/>
        </p:nvSpPr>
        <p:spPr>
          <a:xfrm>
            <a:off x="968834" y="4319643"/>
            <a:ext cx="8305800" cy="369332"/>
          </a:xfrm>
          <a:prstGeom prst="rect">
            <a:avLst/>
          </a:prstGeom>
        </p:spPr>
        <p:txBody>
          <a:bodyPr wrap="square">
            <a:spAutoFit/>
          </a:bodyPr>
          <a:lstStyle/>
          <a:p>
            <a:pPr marL="0" marR="0" lvl="0" indent="0" algn="l" defTabSz="914126" rtl="0" eaLnBrk="0" fontAlgn="base" latinLnBrk="0" hangingPunct="0">
              <a:lnSpc>
                <a:spcPct val="100000"/>
              </a:lnSpc>
              <a:spcBef>
                <a:spcPts val="20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Garamond"/>
                <a:ea typeface="MS PGothic" panose="020B0600070205080204" pitchFamily="34" charset="-128"/>
                <a:cs typeface="Arial" panose="020B0604020202020204" pitchFamily="34" charset="0"/>
              </a:rPr>
              <a:t>Please be reminded that we will record our session for later replay!</a:t>
            </a:r>
          </a:p>
        </p:txBody>
      </p:sp>
    </p:spTree>
    <p:custDataLst>
      <p:tags r:id="rId1"/>
    </p:custDataLst>
    <p:extLst>
      <p:ext uri="{BB962C8B-B14F-4D97-AF65-F5344CB8AC3E}">
        <p14:creationId xmlns:p14="http://schemas.microsoft.com/office/powerpoint/2010/main" val="2341064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97088-7C7F-3143-A41F-EB31B1C45E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478" t="12605" r="23478" b="24066"/>
          <a:stretch/>
        </p:blipFill>
        <p:spPr>
          <a:xfrm>
            <a:off x="2133600" y="1086187"/>
            <a:ext cx="4648200" cy="2679700"/>
          </a:xfrm>
          <a:prstGeom prst="rect">
            <a:avLst/>
          </a:prstGeom>
        </p:spPr>
      </p:pic>
      <p:sp>
        <p:nvSpPr>
          <p:cNvPr id="2" name="TextBox 1">
            <a:extLst>
              <a:ext uri="{FF2B5EF4-FFF2-40B4-BE49-F238E27FC236}">
                <a16:creationId xmlns:a16="http://schemas.microsoft.com/office/drawing/2014/main" id="{2FE1B528-C27B-4E30-B700-387D575D1C99}"/>
              </a:ext>
            </a:extLst>
          </p:cNvPr>
          <p:cNvSpPr txBox="1"/>
          <p:nvPr/>
        </p:nvSpPr>
        <p:spPr>
          <a:xfrm>
            <a:off x="457200" y="3765887"/>
            <a:ext cx="8305800" cy="1015663"/>
          </a:xfrm>
          <a:prstGeom prst="rect">
            <a:avLst/>
          </a:prstGeom>
          <a:noFill/>
        </p:spPr>
        <p:txBody>
          <a:bodyPr wrap="square" rtlCol="0">
            <a:spAutoFit/>
          </a:bodyPr>
          <a:lstStyle/>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You allow us to take pictures from our training events and post them on SharePoint</a:t>
            </a:r>
          </a:p>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You have the right to revoke your consent for pictures that are publicly posted</a:t>
            </a:r>
          </a:p>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At no time will individual names be used to identify you, unless you sign the </a:t>
            </a:r>
            <a:br>
              <a:rPr lang="en-US" sz="1500" dirty="0">
                <a:solidFill>
                  <a:prstClr val="black"/>
                </a:solidFill>
                <a:latin typeface="Garamond" panose="02020404030301010803" pitchFamily="18" charset="0"/>
              </a:rPr>
            </a:br>
            <a:r>
              <a:rPr lang="en-US" sz="1500" dirty="0">
                <a:solidFill>
                  <a:prstClr val="black"/>
                </a:solidFill>
                <a:latin typeface="Garamond" panose="02020404030301010803" pitchFamily="18" charset="0"/>
              </a:rPr>
              <a:t>appropriate release form</a:t>
            </a:r>
          </a:p>
        </p:txBody>
      </p:sp>
      <p:sp>
        <p:nvSpPr>
          <p:cNvPr id="7" name="Title 1">
            <a:extLst>
              <a:ext uri="{FF2B5EF4-FFF2-40B4-BE49-F238E27FC236}">
                <a16:creationId xmlns:a16="http://schemas.microsoft.com/office/drawing/2014/main" id="{3EDDBDE7-C1E2-B54A-81A3-1EF07D583D31}"/>
              </a:ext>
            </a:extLst>
          </p:cNvPr>
          <p:cNvSpPr txBox="1">
            <a:spLocks/>
          </p:cNvSpPr>
          <p:nvPr/>
        </p:nvSpPr>
        <p:spPr>
          <a:xfrm>
            <a:off x="457200" y="422275"/>
            <a:ext cx="8229600" cy="7016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cs typeface="Arial" panose="020B0604020202020204" pitchFamily="34" charset="0"/>
              </a:rPr>
              <a:t>Picture Consent</a:t>
            </a:r>
          </a:p>
        </p:txBody>
      </p:sp>
    </p:spTree>
    <p:custDataLst>
      <p:tags r:id="rId1"/>
    </p:custDataLst>
    <p:extLst>
      <p:ext uri="{BB962C8B-B14F-4D97-AF65-F5344CB8AC3E}">
        <p14:creationId xmlns:p14="http://schemas.microsoft.com/office/powerpoint/2010/main" val="324809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a:xfrm>
            <a:off x="480849" y="1230961"/>
            <a:ext cx="8510751" cy="3116012"/>
          </a:xfrm>
        </p:spPr>
        <p:txBody>
          <a:bodyPr>
            <a:normAutofit/>
          </a:bodyPr>
          <a:lstStyle/>
          <a:p>
            <a:pPr marL="0" indent="0">
              <a:buNone/>
            </a:pPr>
            <a:r>
              <a:rPr lang="en-US" sz="2400" dirty="0"/>
              <a:t>Today, we will give you a better understanding of: </a:t>
            </a:r>
          </a:p>
          <a:p>
            <a:r>
              <a:rPr lang="en-US" sz="2400" dirty="0"/>
              <a:t>The steps in the PDSA Cycle</a:t>
            </a:r>
          </a:p>
          <a:p>
            <a:r>
              <a:rPr lang="en-US" sz="2400" dirty="0"/>
              <a:t>How you learn from theory and prediction</a:t>
            </a:r>
          </a:p>
          <a:p>
            <a:r>
              <a:rPr lang="en-US" sz="2400" dirty="0"/>
              <a:t>How to start a PDSA Cycle</a:t>
            </a:r>
          </a:p>
          <a:p>
            <a:r>
              <a:rPr lang="en-US" sz="2400" dirty="0"/>
              <a:t>The importance of a plan with clear objectives and staff roles and commitments</a:t>
            </a:r>
          </a:p>
          <a:p>
            <a:r>
              <a:rPr lang="en-US" sz="2400" dirty="0"/>
              <a:t>How your data help you tweak and improve your plan</a:t>
            </a:r>
          </a:p>
        </p:txBody>
      </p:sp>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285750"/>
            <a:ext cx="8229600" cy="857250"/>
          </a:xfrm>
        </p:spPr>
        <p:txBody>
          <a:bodyPr>
            <a:noAutofit/>
          </a:bodyPr>
          <a:lstStyle/>
          <a:p>
            <a:r>
              <a:rPr lang="en-US" sz="3200" dirty="0"/>
              <a:t>Learning Objectives</a:t>
            </a:r>
          </a:p>
        </p:txBody>
      </p:sp>
    </p:spTree>
    <p:custDataLst>
      <p:tags r:id="rId1"/>
    </p:custDataLst>
    <p:extLst>
      <p:ext uri="{BB962C8B-B14F-4D97-AF65-F5344CB8AC3E}">
        <p14:creationId xmlns:p14="http://schemas.microsoft.com/office/powerpoint/2010/main" val="271861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PDSA Cycle</a:t>
            </a:r>
          </a:p>
        </p:txBody>
      </p:sp>
    </p:spTree>
    <p:custDataLst>
      <p:tags r:id="rId1"/>
    </p:custDataLst>
    <p:extLst>
      <p:ext uri="{BB962C8B-B14F-4D97-AF65-F5344CB8AC3E}">
        <p14:creationId xmlns:p14="http://schemas.microsoft.com/office/powerpoint/2010/main" val="198658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228600" y="285750"/>
            <a:ext cx="8458200" cy="1222375"/>
          </a:xfrm>
        </p:spPr>
        <p:txBody>
          <a:bodyPr>
            <a:normAutofit/>
          </a:bodyPr>
          <a:lstStyle/>
          <a:p>
            <a:r>
              <a:rPr lang="en-US" sz="3200" dirty="0"/>
              <a:t>Introducing the PDSA Cycle</a:t>
            </a:r>
            <a:br>
              <a:rPr lang="en-US" sz="3200" dirty="0">
                <a:solidFill>
                  <a:srgbClr val="FF00FF"/>
                </a:solidFill>
              </a:rPr>
            </a:br>
            <a:r>
              <a:rPr lang="en-US" sz="3200" dirty="0"/>
              <a:t>AKA The Deming Wheel</a:t>
            </a:r>
          </a:p>
        </p:txBody>
      </p:sp>
      <p:pic>
        <p:nvPicPr>
          <p:cNvPr id="3" name="Picture 2">
            <a:extLst>
              <a:ext uri="{FF2B5EF4-FFF2-40B4-BE49-F238E27FC236}">
                <a16:creationId xmlns:a16="http://schemas.microsoft.com/office/drawing/2014/main" id="{9D93FC5C-C64F-475C-868A-9AF3C56B0B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1150"/>
            <a:ext cx="4501309" cy="2996984"/>
          </a:xfrm>
          <a:prstGeom prst="rect">
            <a:avLst/>
          </a:prstGeom>
        </p:spPr>
      </p:pic>
      <p:sp>
        <p:nvSpPr>
          <p:cNvPr id="4" name="TextBox 3">
            <a:extLst>
              <a:ext uri="{FF2B5EF4-FFF2-40B4-BE49-F238E27FC236}">
                <a16:creationId xmlns:a16="http://schemas.microsoft.com/office/drawing/2014/main" id="{00DBB22C-F425-403F-AB53-4C8715166FD8}"/>
              </a:ext>
            </a:extLst>
          </p:cNvPr>
          <p:cNvSpPr txBox="1"/>
          <p:nvPr/>
        </p:nvSpPr>
        <p:spPr>
          <a:xfrm>
            <a:off x="4267200" y="1809750"/>
            <a:ext cx="4571871" cy="2308324"/>
          </a:xfrm>
          <a:prstGeom prst="rect">
            <a:avLst/>
          </a:prstGeom>
          <a:noFill/>
        </p:spPr>
        <p:txBody>
          <a:bodyPr wrap="square" rtlCol="0" anchor="t">
            <a:spAutoFit/>
          </a:bodyPr>
          <a:lstStyle/>
          <a:p>
            <a:r>
              <a:rPr lang="en-US" dirty="0">
                <a:latin typeface="Garamond"/>
              </a:rPr>
              <a:t>The PDSA Cycle, designed to test a change, was first introduced to W. Edwards Deming by his mentor, Walter Shewhart of Bell Laboratories in New York. </a:t>
            </a:r>
          </a:p>
          <a:p>
            <a:endParaRPr lang="en-US" dirty="0">
              <a:latin typeface="Garamond"/>
            </a:endParaRPr>
          </a:p>
          <a:p>
            <a:r>
              <a:rPr lang="en-US" dirty="0">
                <a:latin typeface="Garamond"/>
              </a:rPr>
              <a:t>Deming amended the Shewhart Cycle and replaced Check with Study. He felt it made individuals look more deeply at their data.  </a:t>
            </a:r>
            <a:endParaRPr lang="en-US" dirty="0">
              <a:latin typeface="Garamond" panose="02020404030301010803" pitchFamily="18" charset="0"/>
            </a:endParaRPr>
          </a:p>
        </p:txBody>
      </p:sp>
    </p:spTree>
    <p:custDataLst>
      <p:tags r:id="rId1"/>
    </p:custDataLst>
    <p:extLst>
      <p:ext uri="{BB962C8B-B14F-4D97-AF65-F5344CB8AC3E}">
        <p14:creationId xmlns:p14="http://schemas.microsoft.com/office/powerpoint/2010/main" val="168483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D4A7A-2D46-409E-BC99-C0B060BB4B73}"/>
              </a:ext>
            </a:extLst>
          </p:cNvPr>
          <p:cNvSpPr>
            <a:spLocks noGrp="1"/>
          </p:cNvSpPr>
          <p:nvPr>
            <p:ph type="title"/>
          </p:nvPr>
        </p:nvSpPr>
        <p:spPr>
          <a:xfrm>
            <a:off x="457200" y="393699"/>
            <a:ext cx="8229600" cy="993775"/>
          </a:xfrm>
        </p:spPr>
        <p:txBody>
          <a:bodyPr>
            <a:noAutofit/>
          </a:bodyPr>
          <a:lstStyle/>
          <a:p>
            <a:r>
              <a:rPr lang="en-US" sz="3200" dirty="0"/>
              <a:t>Why Do We Use PDSA Methodology?</a:t>
            </a:r>
            <a:br>
              <a:rPr lang="en-US" sz="3200" dirty="0">
                <a:solidFill>
                  <a:srgbClr val="FF00FF"/>
                </a:solidFill>
              </a:rPr>
            </a:br>
            <a:r>
              <a:rPr lang="en-US" sz="3200" dirty="0"/>
              <a:t>Why Do We Need To Test Change? </a:t>
            </a:r>
          </a:p>
        </p:txBody>
      </p:sp>
      <p:sp>
        <p:nvSpPr>
          <p:cNvPr id="5" name="Content Placeholder 4">
            <a:extLst>
              <a:ext uri="{FF2B5EF4-FFF2-40B4-BE49-F238E27FC236}">
                <a16:creationId xmlns:a16="http://schemas.microsoft.com/office/drawing/2014/main" id="{9E4E39AA-D007-4F71-96D9-38653C3C7C75}"/>
              </a:ext>
            </a:extLst>
          </p:cNvPr>
          <p:cNvSpPr>
            <a:spLocks noGrp="1"/>
          </p:cNvSpPr>
          <p:nvPr>
            <p:ph idx="1"/>
          </p:nvPr>
        </p:nvSpPr>
        <p:spPr>
          <a:xfrm>
            <a:off x="457200" y="1581150"/>
            <a:ext cx="8458200" cy="3200400"/>
          </a:xfrm>
        </p:spPr>
        <p:txBody>
          <a:bodyPr>
            <a:normAutofit/>
          </a:bodyPr>
          <a:lstStyle/>
          <a:p>
            <a:r>
              <a:rPr lang="en-US" sz="2400" dirty="0"/>
              <a:t>To increase your belief that a change will result in an improvement</a:t>
            </a:r>
          </a:p>
          <a:p>
            <a:r>
              <a:rPr lang="en-US" sz="2400" dirty="0"/>
              <a:t>To evaluate how much improvement can be expected from the change</a:t>
            </a:r>
          </a:p>
          <a:p>
            <a:r>
              <a:rPr lang="en-US" sz="2400" dirty="0"/>
              <a:t>To decide if the change will work in your environment</a:t>
            </a:r>
          </a:p>
          <a:p>
            <a:r>
              <a:rPr lang="en-US" sz="2400" dirty="0"/>
              <a:t>To evaluate cost, benefits, impact, and unintended consequences</a:t>
            </a:r>
          </a:p>
          <a:p>
            <a:r>
              <a:rPr lang="en-US" sz="2400" dirty="0"/>
              <a:t>Lessen stakeholder resistance by starting small and proving the concept</a:t>
            </a:r>
          </a:p>
        </p:txBody>
      </p:sp>
    </p:spTree>
    <p:custDataLst>
      <p:tags r:id="rId1"/>
    </p:custDataLst>
    <p:extLst>
      <p:ext uri="{BB962C8B-B14F-4D97-AF65-F5344CB8AC3E}">
        <p14:creationId xmlns:p14="http://schemas.microsoft.com/office/powerpoint/2010/main" val="84944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ONTENT MASTER" val="fVa2MCP3"/>
  <p:tag name="ARTICULATE_DESIGN_ID_2_CUSTOM DESIGN" val="SDm27C7H"/>
  <p:tag name="ARTICULATE_DESIGN_ID_COVER MASTER" val="ayXAxY0K"/>
  <p:tag name="ARTICULATE_DESIGN_ID_SECTION MASTER" val="DmempIDt"/>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58"/>
  <p:tag name="ORIGINAL_AUDIO_FILEPATH" val="C:\Users\kfg01\Documents\Choosing an Improvement Project\Part 4\Voice recordings\slide 4.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259"/>
  <p:tag name="ORIGINAL_AUDIO_FILEPATH" val="C:\Users\kfg01\Documents\Choosing an Improvement Project\Part 4\Voice recordings\5.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260"/>
  <p:tag name="ORIGINAL_AUDIO_FILEPATH" val="C:\Users\kfg01\Documents\Choosing an Improvement Project\Part 4\Voice recordings\6.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262"/>
  <p:tag name="ORIGINAL_AUDIO_FILEPATH" val="C:\Users\kfg01\Documents\Choosing an Improvement Project\Part 4\Voice recordings\7.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263"/>
  <p:tag name="ORIGINAL_AUDIO_FILEPATH" val="C:\Users\kfg01\Documents\Choosing an Improvement Project\Part 4\Voice recordings\Slide 8.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267"/>
  <p:tag name="ORIGINAL_AUDIO_FILEPATH" val="C:\Users\kfg01\Desktop\Voice 4\Slide 9.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90"/>
  <p:tag name="ORIGINAL_AUDIO_FILEPATH" val="C:\Users\kfg01\Documents\Choosing an Improvement Project\Part 4\Voice recordings\Slide 10.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285"/>
  <p:tag name="ORIGINAL_AUDIO_FILEPATH" val="C:\Users\kfg01\Documents\Choosing an Improvement Project\Part 4\Voice recordings\11.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64"/>
  <p:tag name="ORIGINAL_AUDIO_FILEPATH" val="C:\Users\kfg01\Documents\Choosing an Improvement Project\Part 4\Voice recordings\Slide 12.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268"/>
  <p:tag name="ORIGINAL_AUDIO_FILEPATH" val="C:\Users\kfg01\Documents\Choosing an Improvement Project\Part 4\Voice recordings\13.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265"/>
  <p:tag name="ORIGINAL_AUDIO_FILEPATH" val="C:\Users\kfg01\Documents\Choosing an Improvement Project\Part 4\Voice recordings\Slide 14.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269"/>
  <p:tag name="ORIGINAL_AUDIO_FILEPATH" val="C:\Users\kfg01\Documents\Choosing an Improvement Project\Part 4\Voice recordings\15.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295"/>
  <p:tag name="ORIGINAL_AUDIO_FILEPATH" val="C:\Users\kfg01\Documents\Choosing an Improvement Project\Part 4\Voice recordings\Slide 16.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66"/>
  <p:tag name="ORIGINAL_AUDIO_FILEPATH" val="C:\Users\kfg01\Documents\Choosing an Improvement Project\Part 4\Voice recordings\17.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270"/>
  <p:tag name="ORIGINAL_AUDIO_FILEPATH" val="C:\Users\kfg01\Documents\Choosing an Improvement Project\Part 4\Voice recordings\Slide 18.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296"/>
  <p:tag name="ORIGINAL_AUDIO_FILEPATH" val="C:\Users\kfg01\Documents\Choosing an Improvement Project\Part 4\Voice recordings\19.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286"/>
  <p:tag name="ORIGINAL_AUDIO_FILEPATH" val="C:\Users\kfg01\Documents\Choosing an Improvement Project\Part 4\Voice recordings\Slide 20.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287"/>
  <p:tag name="ORIGINAL_AUDIO_FILEPATH" val="C:\Users\kfg01\Documents\Choosing an Improvement Project\Part 4\Voice recordings\21.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273"/>
  <p:tag name="ORIGINAL_AUDIO_FILEPATH" val="C:\Users\kfg01\Documents\Choosing an Improvement Project\Part 4\Voice recordings\Slide 22.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288"/>
  <p:tag name="ORIGINAL_AUDIO_FILEPATH" val="C:\Users\kfg01\Documents\Choosing an Improvement Project\Part 4\Voice recordings\23.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276"/>
  <p:tag name="ORIGINAL_AUDIO_FILEPATH" val="C:\Users\kfg01\Documents\Choosing an Improvement Project\Part 4\Voice recordings\Slide 24.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297"/>
  <p:tag name="ORIGINAL_AUDIO_FILEPATH" val="C:\Users\kfg01\Documents\Choosing an Improvement Project\Part 4\Voice recordings\25.wav"/>
  <p:tag name="ELAPSEDTIME" val="0.00"/>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291"/>
  <p:tag name="ARTICULATE_NAV_LEVEL" val="1"/>
  <p:tag name="ARTICULATE_TOC_EXPANDED" val="True"/>
  <p:tag name="ARTICULATE_SLIDE_PRESENTER_GUID" val="8ae5fd3b-2d17-4fe1-af15-6bdacc8dd6ba"/>
  <p:tag name="ARTICULATE_SLIDE_PAUSE" val="0"/>
  <p:tag name="ARTICULATE_HIDE_SLIDE" val="0"/>
  <p:tag name="ARTICULATE_PLAYER_CONTROL_PREVIOUS" val="True"/>
  <p:tag name="ARTICULATE_PLAYER_CONTROL_NEXT" val="True"/>
  <p:tag name="ARTICULATE_USED_LAYOU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partment xmlns="a6b7e2e1-3a55-4433-a401-8c3510bb2105" xsi:nil="true"/>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7B479586923F4DAF34CCB56A3E7DDB" ma:contentTypeVersion="11" ma:contentTypeDescription="Create a new document." ma:contentTypeScope="" ma:versionID="a6dea058b28d2b2f1c28449ac302b42a">
  <xsd:schema xmlns:xsd="http://www.w3.org/2001/XMLSchema" xmlns:xs="http://www.w3.org/2001/XMLSchema" xmlns:p="http://schemas.microsoft.com/office/2006/metadata/properties" xmlns:ns1="http://schemas.microsoft.com/sharepoint/v3" xmlns:ns2="a6b7e2e1-3a55-4433-a401-8c3510bb2105" xmlns:ns3="890e9c21-b251-49b7-9079-548dd9a8bb22" targetNamespace="http://schemas.microsoft.com/office/2006/metadata/properties" ma:root="true" ma:fieldsID="495b84eb209447dc7a5b3516798c724c" ns1:_="" ns2:_="" ns3:_="">
    <xsd:import namespace="http://schemas.microsoft.com/sharepoint/v3"/>
    <xsd:import namespace="a6b7e2e1-3a55-4433-a401-8c3510bb2105"/>
    <xsd:import namespace="890e9c21-b251-49b7-9079-548dd9a8bb2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Department"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e2e1-3a55-4433-a401-8c3510bb210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Department" ma:index="13" nillable="true" ma:displayName="Department" ma:description="Name of the Department the document is associated with." ma:internalName="Department">
      <xsd:simpleType>
        <xsd:restriction base="dms:Choice">
          <xsd:enumeration value="Executive Office"/>
          <xsd:enumeration value="Division of Epidemiology, Evaluation and Partner Services"/>
          <xsd:enumeration value="Division of HIV and Hepatitis Health Care"/>
          <xsd:enumeration value="Division of HIV/STD/HCV Prevention"/>
          <xsd:enumeration value="Office of Administration and Contract Management"/>
          <xsd:enumeration value="Office of Drug User Health"/>
          <xsd:enumeration value="Office of Grants and Data Management"/>
          <xsd:enumeration value="Office of HIV Uninsured Care Programs"/>
          <xsd:enumeration value="Office of Medicaid Policy and Programs"/>
          <xsd:enumeration value="Office of the Medical Director"/>
          <xsd:enumeration value="Office of Planning and Community Affairs"/>
        </xsd:restriction>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e9c21-b251-49b7-9079-548dd9a8bb2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E1926-CF9F-451D-9F7F-9BF0FC0E140E}">
  <ds:schemaRefs>
    <ds:schemaRef ds:uri="http://schemas.microsoft.com/sharepoint/v3/contenttype/forms"/>
  </ds:schemaRefs>
</ds:datastoreItem>
</file>

<file path=customXml/itemProps2.xml><?xml version="1.0" encoding="utf-8"?>
<ds:datastoreItem xmlns:ds="http://schemas.openxmlformats.org/officeDocument/2006/customXml" ds:itemID="{D906A967-A517-460C-98F8-A478709E8FF6}">
  <ds:schemaRefs>
    <ds:schemaRef ds:uri="http://schemas.microsoft.com/office/2006/metadata/properties"/>
    <ds:schemaRef ds:uri="http://schemas.microsoft.com/office/infopath/2007/PartnerControls"/>
    <ds:schemaRef ds:uri="a6b7e2e1-3a55-4433-a401-8c3510bb2105"/>
    <ds:schemaRef ds:uri="http://schemas.microsoft.com/sharepoint/v3"/>
  </ds:schemaRefs>
</ds:datastoreItem>
</file>

<file path=customXml/itemProps3.xml><?xml version="1.0" encoding="utf-8"?>
<ds:datastoreItem xmlns:ds="http://schemas.openxmlformats.org/officeDocument/2006/customXml" ds:itemID="{90119C16-ECF7-469D-AE1F-5ABF38FDE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b7e2e1-3a55-4433-a401-8c3510bb2105"/>
    <ds:schemaRef ds:uri="890e9c21-b251-49b7-9079-548dd9a8b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5685</TotalTime>
  <Words>2392</Words>
  <Application>Microsoft Office PowerPoint</Application>
  <PresentationFormat>On-screen Show (16:9)</PresentationFormat>
  <Paragraphs>288</Paragraphs>
  <Slides>36</Slides>
  <Notes>31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36</vt:i4>
      </vt:variant>
    </vt:vector>
  </HeadingPairs>
  <TitlesOfParts>
    <vt:vector size="46" baseType="lpstr">
      <vt:lpstr>Arial</vt:lpstr>
      <vt:lpstr>Calibri</vt:lpstr>
      <vt:lpstr>Garamond</vt:lpstr>
      <vt:lpstr>Wingdings</vt:lpstr>
      <vt:lpstr>Cover Master</vt:lpstr>
      <vt:lpstr>Section Master</vt:lpstr>
      <vt:lpstr>2_Custom Design</vt:lpstr>
      <vt:lpstr>Content Master</vt:lpstr>
      <vt:lpstr>3_Custom Design</vt:lpstr>
      <vt:lpstr>1_Section Master</vt:lpstr>
      <vt:lpstr>PowerPoint Presentation</vt:lpstr>
      <vt:lpstr>PowerPoint Presentation</vt:lpstr>
      <vt:lpstr>PowerPoint Presentation</vt:lpstr>
      <vt:lpstr>PowerPoint Presentation</vt:lpstr>
      <vt:lpstr>PowerPoint Presentation</vt:lpstr>
      <vt:lpstr>Learning Objectives</vt:lpstr>
      <vt:lpstr>PowerPoint Presentation</vt:lpstr>
      <vt:lpstr>Introducing the PDSA Cycle AKA The Deming Wheel</vt:lpstr>
      <vt:lpstr>Why Do We Use PDSA Methodology? Why Do We Need To Test Change? </vt:lpstr>
      <vt:lpstr>Understanding the PDSA Cycles</vt:lpstr>
      <vt:lpstr>Step 1: PLAN</vt:lpstr>
      <vt:lpstr>PLAN Cycle Example Decreasing the “No Show” Rate</vt:lpstr>
      <vt:lpstr>PLAN Cycle Example Decreasing the “No Show” Rate</vt:lpstr>
      <vt:lpstr>Let’s Examine The Plan and Review </vt:lpstr>
      <vt:lpstr>Step 2: DO</vt:lpstr>
      <vt:lpstr>DO Example</vt:lpstr>
      <vt:lpstr>Step 3: STUDY</vt:lpstr>
      <vt:lpstr>Step 3: STUDY Example</vt:lpstr>
      <vt:lpstr>Study Cycle Summary</vt:lpstr>
      <vt:lpstr>Step 4: ACT</vt:lpstr>
      <vt:lpstr>Step 4: ACT Example</vt:lpstr>
      <vt:lpstr>Act Cycle Summary</vt:lpstr>
      <vt:lpstr>Plan Cycle 2: Three Clients</vt:lpstr>
      <vt:lpstr>Cycle 3: Five Clients</vt:lpstr>
      <vt:lpstr>Time for a Team Meeting</vt:lpstr>
      <vt:lpstr>Cycle 4: Repeat with 5 New Clients</vt:lpstr>
      <vt:lpstr>Summary</vt:lpstr>
      <vt:lpstr>Summary</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vector>
  </TitlesOfParts>
  <Company>New York State - Office of General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Jennifer</dc:creator>
  <cp:lastModifiedBy>Hahn, Ingrid A (HEALTH)</cp:lastModifiedBy>
  <cp:revision>187</cp:revision>
  <dcterms:created xsi:type="dcterms:W3CDTF">2014-12-09T18:34:34Z</dcterms:created>
  <dcterms:modified xsi:type="dcterms:W3CDTF">2021-11-22T16:04:04Z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0x010100147B479586923F4DAF34CCB56A3E7DDB</vt:lpwstr>
  </property>
  <property fmtid="{D5CDD505-2E9C-101B-9397-08002B2CF9AE}" pid="3" name="ArticulateGUID">
    <vt:lpwstr>80FDABC5-2731-4ABA-A280-10CDD5E409EA</vt:lpwstr>
  </property>
  <property fmtid="{D5CDD505-2E9C-101B-9397-08002B2CF9AE}" pid="4" name="ArticulatePath">
    <vt:lpwstr>NYS_DOH_Powerpoint</vt:lpwstr>
  </property>
</Properties>
</file>